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7" r:id="rId31"/>
    <p:sldId id="288" r:id="rId32"/>
    <p:sldId id="289" r:id="rId33"/>
    <p:sldId id="290" r:id="rId34"/>
    <p:sldId id="291" r:id="rId35"/>
    <p:sldId id="292" r:id="rId36"/>
    <p:sldId id="294" r:id="rId37"/>
    <p:sldId id="295" r:id="rId38"/>
    <p:sldId id="296" r:id="rId39"/>
    <p:sldId id="297" r:id="rId40"/>
    <p:sldId id="303" r:id="rId41"/>
    <p:sldId id="304" r:id="rId42"/>
    <p:sldId id="305" r:id="rId43"/>
    <p:sldId id="306" r:id="rId44"/>
    <p:sldId id="307" r:id="rId45"/>
    <p:sldId id="308" r:id="rId46"/>
    <p:sldId id="316" r:id="rId47"/>
    <p:sldId id="315" r:id="rId48"/>
  </p:sldIdLst>
  <p:sldSz cx="9144000" cy="5143500" type="screen16x9"/>
  <p:notesSz cx="6858000" cy="9144000"/>
  <p:embeddedFontLst>
    <p:embeddedFont>
      <p:font typeface="Maven Pro" panose="020B0604020202020204" charset="0"/>
      <p:regular r:id="rId50"/>
      <p:bold r:id="rId51"/>
    </p:embeddedFont>
    <p:embeddedFont>
      <p:font typeface="Nunito" panose="020B0604020202020204" charset="0"/>
      <p:regular r:id="rId52"/>
      <p:bold r:id="rId53"/>
      <p:italic r:id="rId54"/>
      <p:boldItalic r:id="rId55"/>
    </p:embeddedFont>
    <p:embeddedFont>
      <p:font typeface="Trebuchet MS" panose="020B0603020202020204" pitchFamily="3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245" autoAdjust="0"/>
  </p:normalViewPr>
  <p:slideViewPr>
    <p:cSldViewPr snapToGrid="0">
      <p:cViewPr varScale="1">
        <p:scale>
          <a:sx n="64" d="100"/>
          <a:sy n="64" d="100"/>
        </p:scale>
        <p:origin x="1344" y="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unity3d.com/Manual/SceneViewNavigation.htm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unity3d.com/Manual/AssetPackages.html#ImportingPackages"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unity3d.com/asset-store/sell-assets"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creator.magicleap.com/learn/guides/developer-certificates"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github.com/Microsoft/MixedRealityToolkit"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github.com/Microsoft/MixedRealityToolkit-Unity/blob/master/GettingStarted.md"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github.com/Microsoft/MixedRealityToolkit"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s.google.com/presentation/d/1rC-6iPZgj-Mc8o6M0vhl5KMVQcDTy8r_W1lLVX0XTSc/edit?usp=sharing"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docs.unity3d.com/Manual/script-Terrain.html" TargetMode="Externa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creator.magicleap.com/learn/guides/develop-device-setup"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unity3d.com/learn/tutorials"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developer.microsoft.com/en-us/windows/mixed-reality/academy"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eveloper.microsoft.com/en-us/windows/mixed-reality/mixed_reality"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7c8269b52_1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7c8269b52_1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508b8ad4e4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508b8ad4e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Start by opening the Magic Leap Package Manager --&gt; ML Remote first then Unity, otherwise you may run into some issues/bugs.</a:t>
            </a:r>
            <a:endParaRPr/>
          </a:p>
          <a:p>
            <a:pPr marL="0" lvl="0" indent="0" algn="l" rtl="0">
              <a:spcBef>
                <a:spcPts val="0"/>
              </a:spcBef>
              <a:spcAft>
                <a:spcPts val="0"/>
              </a:spcAft>
              <a:buNone/>
            </a:pPr>
            <a:endParaRPr/>
          </a:p>
          <a:p>
            <a:pPr marL="0" lvl="0" indent="0" algn="l" rtl="0">
              <a:spcBef>
                <a:spcPts val="0"/>
              </a:spcBef>
              <a:spcAft>
                <a:spcPts val="0"/>
              </a:spcAft>
              <a:buNone/>
            </a:pPr>
            <a:r>
              <a:rPr lang="en"/>
              <a:t>If you’ve already installed packages, make sure to select </a:t>
            </a:r>
            <a:r>
              <a:rPr lang="en" b="1"/>
              <a:t>Update all</a:t>
            </a:r>
            <a:r>
              <a:rPr lang="en"/>
              <a:t> when needed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08b8ad4e4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08b8ad4e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Open the ML Remote.</a:t>
            </a:r>
            <a:endParaRPr/>
          </a:p>
          <a:p>
            <a:pPr marL="0" lvl="0" indent="0" algn="l" rtl="0">
              <a:spcBef>
                <a:spcPts val="0"/>
              </a:spcBef>
              <a:spcAft>
                <a:spcPts val="0"/>
              </a:spcAft>
              <a:buNone/>
            </a:pPr>
            <a:endParaRPr/>
          </a:p>
          <a:p>
            <a:pPr marL="0" lvl="0" indent="0" algn="l" rtl="0">
              <a:spcBef>
                <a:spcPts val="0"/>
              </a:spcBef>
              <a:spcAft>
                <a:spcPts val="0"/>
              </a:spcAft>
              <a:buNone/>
            </a:pPr>
            <a:r>
              <a:rPr lang="en"/>
              <a:t>If you forget where you saved the SDK, you can click Open Folder to be directed there.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508b8ad4e4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508b8ad4e4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508b8ad4e4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508b8ad4e4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first time you will need to load a virtual room. Select the first icon at the top-left of the Mini Map window.</a:t>
            </a:r>
            <a:endParaRPr/>
          </a:p>
          <a:p>
            <a:pPr marL="0" lvl="0" indent="0" algn="l" rtl="0">
              <a:spcBef>
                <a:spcPts val="0"/>
              </a:spcBef>
              <a:spcAft>
                <a:spcPts val="0"/>
              </a:spcAft>
              <a:buNone/>
            </a:pPr>
            <a:endParaRPr/>
          </a:p>
          <a:p>
            <a:pPr marL="0" lvl="0" indent="0" algn="l" rtl="0">
              <a:spcBef>
                <a:spcPts val="0"/>
              </a:spcBef>
              <a:spcAft>
                <a:spcPts val="0"/>
              </a:spcAft>
              <a:buNone/>
            </a:pPr>
            <a:r>
              <a:rPr lang="en" sz="1050">
                <a:solidFill>
                  <a:srgbClr val="4A4A4A"/>
                </a:solidFill>
              </a:rPr>
              <a:t>&lt;Lumin SDK&gt; &gt; MagicLeap &gt; mlsdk &gt; v#.##.# &gt; VirtualDevice &gt; data &gt; VirtualRooms &gt; ExampleRooms</a:t>
            </a:r>
            <a:endParaRPr sz="1050">
              <a:solidFill>
                <a:srgbClr val="4A4A4A"/>
              </a:solidFill>
            </a:endParaRPr>
          </a:p>
          <a:p>
            <a:pPr marL="0" lvl="0" indent="0" algn="l" rtl="0">
              <a:spcBef>
                <a:spcPts val="0"/>
              </a:spcBef>
              <a:spcAft>
                <a:spcPts val="0"/>
              </a:spcAft>
              <a:buNone/>
            </a:pPr>
            <a:endParaRPr sz="1050">
              <a:solidFill>
                <a:srgbClr val="4A4A4A"/>
              </a:solidFill>
            </a:endParaRPr>
          </a:p>
          <a:p>
            <a:pPr marL="0" lvl="0" indent="0" algn="l" rtl="0">
              <a:spcBef>
                <a:spcPts val="0"/>
              </a:spcBef>
              <a:spcAft>
                <a:spcPts val="0"/>
              </a:spcAft>
              <a:buNone/>
            </a:pPr>
            <a:r>
              <a:rPr lang="en" sz="1050">
                <a:solidFill>
                  <a:srgbClr val="4A4A4A"/>
                </a:solidFill>
              </a:rPr>
              <a:t>Select the Lounge.room, and then click Open</a:t>
            </a:r>
            <a:endParaRPr sz="1050">
              <a:solidFill>
                <a:srgbClr val="4A4A4A"/>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508b8ad4e4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508b8ad4e4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https://creator.magicleap.com/learn/tutorials/magic-leap-remote-hello-cube-unity-r-edition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30ee1a7530_0_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30ee1a753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Unity Hub</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508b8ad4e4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508b8ad4e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For Magic Leap projects:</a:t>
            </a:r>
            <a:endParaRPr/>
          </a:p>
          <a:p>
            <a:pPr marL="0" lvl="0" indent="0" algn="l" rtl="0">
              <a:spcBef>
                <a:spcPts val="0"/>
              </a:spcBef>
              <a:spcAft>
                <a:spcPts val="0"/>
              </a:spcAft>
              <a:buClr>
                <a:srgbClr val="000000"/>
              </a:buClr>
              <a:buSzPts val="1100"/>
              <a:buFont typeface="Arial"/>
              <a:buNone/>
            </a:pPr>
            <a:endParaRPr i="1"/>
          </a:p>
          <a:p>
            <a:pPr marL="0" lvl="0" indent="0" algn="l" rtl="0">
              <a:spcBef>
                <a:spcPts val="0"/>
              </a:spcBef>
              <a:spcAft>
                <a:spcPts val="0"/>
              </a:spcAft>
              <a:buClr>
                <a:srgbClr val="000000"/>
              </a:buClr>
              <a:buSzPts val="1100"/>
              <a:buFont typeface="Arial"/>
              <a:buNone/>
            </a:pPr>
            <a:r>
              <a:rPr lang="en" i="1"/>
              <a:t>Create new project</a:t>
            </a:r>
            <a:endParaRPr i="1"/>
          </a:p>
          <a:p>
            <a:pPr marL="0" lvl="0" indent="0" algn="l" rtl="0">
              <a:spcBef>
                <a:spcPts val="0"/>
              </a:spcBef>
              <a:spcAft>
                <a:spcPts val="0"/>
              </a:spcAft>
              <a:buNone/>
            </a:pPr>
            <a:r>
              <a:rPr lang="en">
                <a:latin typeface="Courier New"/>
                <a:ea typeface="Courier New"/>
                <a:cs typeface="Courier New"/>
                <a:sym typeface="Courier New"/>
              </a:rPr>
              <a:t>   -</a:t>
            </a:r>
            <a:r>
              <a:rPr lang="en" sz="700">
                <a:latin typeface="Times New Roman"/>
                <a:ea typeface="Times New Roman"/>
                <a:cs typeface="Times New Roman"/>
                <a:sym typeface="Times New Roman"/>
              </a:rPr>
              <a:t>   </a:t>
            </a:r>
            <a:r>
              <a:rPr lang="en"/>
              <a:t>New Project</a:t>
            </a:r>
            <a:endParaRPr/>
          </a:p>
          <a:p>
            <a:pPr marL="0" lvl="0" indent="0" algn="l" rtl="0">
              <a:spcBef>
                <a:spcPts val="0"/>
              </a:spcBef>
              <a:spcAft>
                <a:spcPts val="0"/>
              </a:spcAft>
              <a:buClr>
                <a:srgbClr val="000000"/>
              </a:buClr>
              <a:buSzPts val="1100"/>
              <a:buFont typeface="Arial"/>
              <a:buNone/>
            </a:pPr>
            <a:r>
              <a:rPr lang="en">
                <a:latin typeface="Courier New"/>
                <a:ea typeface="Courier New"/>
                <a:cs typeface="Courier New"/>
                <a:sym typeface="Courier New"/>
              </a:rPr>
              <a:t>   -</a:t>
            </a:r>
            <a:r>
              <a:rPr lang="en" sz="700">
                <a:latin typeface="Times New Roman"/>
                <a:ea typeface="Times New Roman"/>
                <a:cs typeface="Times New Roman"/>
                <a:sym typeface="Times New Roman"/>
              </a:rPr>
              <a:t>   </a:t>
            </a:r>
            <a:r>
              <a:rPr lang="en"/>
              <a:t>MLTP Unity Version</a:t>
            </a:r>
            <a:endParaRPr/>
          </a:p>
          <a:p>
            <a:pPr marL="0" lvl="0" indent="0" algn="l" rtl="0">
              <a:spcBef>
                <a:spcPts val="0"/>
              </a:spcBef>
              <a:spcAft>
                <a:spcPts val="0"/>
              </a:spcAft>
              <a:buClr>
                <a:srgbClr val="000000"/>
              </a:buClr>
              <a:buSzPts val="1100"/>
              <a:buFont typeface="Arial"/>
              <a:buNone/>
            </a:pPr>
            <a:r>
              <a:rPr lang="en">
                <a:latin typeface="Courier New"/>
                <a:ea typeface="Courier New"/>
                <a:cs typeface="Courier New"/>
                <a:sym typeface="Courier New"/>
              </a:rPr>
              <a:t>   -</a:t>
            </a:r>
            <a:r>
              <a:rPr lang="en" sz="700">
                <a:latin typeface="Times New Roman"/>
                <a:ea typeface="Times New Roman"/>
                <a:cs typeface="Times New Roman"/>
                <a:sym typeface="Times New Roman"/>
              </a:rPr>
              <a:t>   </a:t>
            </a:r>
            <a:r>
              <a:rPr lang="en"/>
              <a:t>Magic Leap</a:t>
            </a:r>
            <a:endParaRPr/>
          </a:p>
          <a:p>
            <a:pPr marL="0" lvl="0" indent="0" algn="l" rtl="0">
              <a:spcBef>
                <a:spcPts val="0"/>
              </a:spcBef>
              <a:spcAft>
                <a:spcPts val="0"/>
              </a:spcAft>
              <a:buClr>
                <a:srgbClr val="000000"/>
              </a:buClr>
              <a:buSzPts val="1100"/>
              <a:buFont typeface="Arial"/>
              <a:buNone/>
            </a:pPr>
            <a:r>
              <a:rPr lang="en">
                <a:latin typeface="Courier New"/>
                <a:ea typeface="Courier New"/>
                <a:cs typeface="Courier New"/>
                <a:sym typeface="Courier New"/>
              </a:rPr>
              <a:t>   -</a:t>
            </a:r>
            <a:r>
              <a:rPr lang="en" sz="700">
                <a:latin typeface="Times New Roman"/>
                <a:ea typeface="Times New Roman"/>
                <a:cs typeface="Times New Roman"/>
                <a:sym typeface="Times New Roman"/>
              </a:rPr>
              <a:t>   </a:t>
            </a:r>
            <a:r>
              <a:rPr lang="en"/>
              <a:t>Rename project</a:t>
            </a:r>
            <a:endParaRPr/>
          </a:p>
          <a:p>
            <a:pPr marL="0" lvl="0" indent="0" algn="l" rtl="0">
              <a:spcBef>
                <a:spcPts val="0"/>
              </a:spcBef>
              <a:spcAft>
                <a:spcPts val="0"/>
              </a:spcAft>
              <a:buClr>
                <a:srgbClr val="000000"/>
              </a:buClr>
              <a:buSzPts val="1100"/>
              <a:buFont typeface="Arial"/>
              <a:buNone/>
            </a:pPr>
            <a:r>
              <a:rPr lang="en">
                <a:latin typeface="Courier New"/>
                <a:ea typeface="Courier New"/>
                <a:cs typeface="Courier New"/>
                <a:sym typeface="Courier New"/>
              </a:rPr>
              <a:t>   -</a:t>
            </a:r>
            <a:r>
              <a:rPr lang="en" sz="700">
                <a:latin typeface="Times New Roman"/>
                <a:ea typeface="Times New Roman"/>
                <a:cs typeface="Times New Roman"/>
                <a:sym typeface="Times New Roman"/>
              </a:rPr>
              <a:t>   </a:t>
            </a:r>
            <a:r>
              <a:rPr lang="en"/>
              <a:t>Create Project</a:t>
            </a: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508b8ad4e4_0_2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508b8ad4e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non-Magic Leap projects use 3D template and regular Unity Version:</a:t>
            </a:r>
            <a:endParaRPr/>
          </a:p>
          <a:p>
            <a:pPr marL="0" lvl="0" indent="0" algn="l" rtl="0">
              <a:spcBef>
                <a:spcPts val="0"/>
              </a:spcBef>
              <a:spcAft>
                <a:spcPts val="0"/>
              </a:spcAft>
              <a:buNone/>
            </a:pPr>
            <a:endParaRPr i="1"/>
          </a:p>
          <a:p>
            <a:pPr marL="0" lvl="0" indent="0" algn="l" rtl="0">
              <a:spcBef>
                <a:spcPts val="0"/>
              </a:spcBef>
              <a:spcAft>
                <a:spcPts val="0"/>
              </a:spcAft>
              <a:buNone/>
            </a:pPr>
            <a:r>
              <a:rPr lang="en" i="1"/>
              <a:t>Create new project</a:t>
            </a:r>
            <a:endParaRPr i="1"/>
          </a:p>
          <a:p>
            <a:pPr marL="0" lvl="0" indent="0" algn="l" rtl="0">
              <a:spcBef>
                <a:spcPts val="0"/>
              </a:spcBef>
              <a:spcAft>
                <a:spcPts val="0"/>
              </a:spcAft>
              <a:buNone/>
            </a:pPr>
            <a:r>
              <a:rPr lang="en">
                <a:latin typeface="Courier New"/>
                <a:ea typeface="Courier New"/>
                <a:cs typeface="Courier New"/>
                <a:sym typeface="Courier New"/>
              </a:rPr>
              <a:t>   -</a:t>
            </a:r>
            <a:r>
              <a:rPr lang="en" sz="700">
                <a:latin typeface="Times New Roman"/>
                <a:ea typeface="Times New Roman"/>
                <a:cs typeface="Times New Roman"/>
                <a:sym typeface="Times New Roman"/>
              </a:rPr>
              <a:t>   </a:t>
            </a:r>
            <a:r>
              <a:rPr lang="en"/>
              <a:t>New Project</a:t>
            </a:r>
            <a:endParaRPr/>
          </a:p>
          <a:p>
            <a:pPr marL="0" lvl="0" indent="0" algn="l" rtl="0">
              <a:spcBef>
                <a:spcPts val="0"/>
              </a:spcBef>
              <a:spcAft>
                <a:spcPts val="0"/>
              </a:spcAft>
              <a:buNone/>
            </a:pPr>
            <a:r>
              <a:rPr lang="en">
                <a:latin typeface="Courier New"/>
                <a:ea typeface="Courier New"/>
                <a:cs typeface="Courier New"/>
                <a:sym typeface="Courier New"/>
              </a:rPr>
              <a:t>   -</a:t>
            </a:r>
            <a:r>
              <a:rPr lang="en" sz="700">
                <a:latin typeface="Times New Roman"/>
                <a:ea typeface="Times New Roman"/>
                <a:cs typeface="Times New Roman"/>
                <a:sym typeface="Times New Roman"/>
              </a:rPr>
              <a:t>   </a:t>
            </a:r>
            <a:r>
              <a:rPr lang="en"/>
              <a:t>3D</a:t>
            </a:r>
            <a:endParaRPr/>
          </a:p>
          <a:p>
            <a:pPr marL="0" lvl="0" indent="0" algn="l" rtl="0">
              <a:spcBef>
                <a:spcPts val="0"/>
              </a:spcBef>
              <a:spcAft>
                <a:spcPts val="0"/>
              </a:spcAft>
              <a:buNone/>
            </a:pPr>
            <a:r>
              <a:rPr lang="en">
                <a:latin typeface="Courier New"/>
                <a:ea typeface="Courier New"/>
                <a:cs typeface="Courier New"/>
                <a:sym typeface="Courier New"/>
              </a:rPr>
              <a:t>   -</a:t>
            </a:r>
            <a:r>
              <a:rPr lang="en" sz="700">
                <a:latin typeface="Times New Roman"/>
                <a:ea typeface="Times New Roman"/>
                <a:cs typeface="Times New Roman"/>
                <a:sym typeface="Times New Roman"/>
              </a:rPr>
              <a:t>   </a:t>
            </a:r>
            <a:r>
              <a:rPr lang="en"/>
              <a:t>Rename project</a:t>
            </a:r>
            <a:endParaRPr/>
          </a:p>
          <a:p>
            <a:pPr marL="0" lvl="0" indent="0" algn="l" rtl="0">
              <a:spcBef>
                <a:spcPts val="0"/>
              </a:spcBef>
              <a:spcAft>
                <a:spcPts val="0"/>
              </a:spcAft>
              <a:buNone/>
            </a:pPr>
            <a:r>
              <a:rPr lang="en">
                <a:latin typeface="Courier New"/>
                <a:ea typeface="Courier New"/>
                <a:cs typeface="Courier New"/>
                <a:sym typeface="Courier New"/>
              </a:rPr>
              <a:t>   -</a:t>
            </a:r>
            <a:r>
              <a:rPr lang="en" sz="700">
                <a:latin typeface="Times New Roman"/>
                <a:ea typeface="Times New Roman"/>
                <a:cs typeface="Times New Roman"/>
                <a:sym typeface="Times New Roman"/>
              </a:rPr>
              <a:t>   </a:t>
            </a:r>
            <a:r>
              <a:rPr lang="en"/>
              <a:t>Create Project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27c8269b52_13_1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27c8269b52_13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Interface</a:t>
            </a:r>
            <a:endParaRPr i="1"/>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 windows can be rearranged, grouped, detatched and docked.</a:t>
            </a:r>
            <a:endParaRPr/>
          </a:p>
          <a:p>
            <a:pPr marL="457200" lvl="0" indent="-298450" algn="l" rtl="0">
              <a:spcBef>
                <a:spcPts val="0"/>
              </a:spcBef>
              <a:spcAft>
                <a:spcPts val="0"/>
              </a:spcAft>
              <a:buSzPts val="1100"/>
              <a:buChar char="-"/>
            </a:pPr>
            <a:r>
              <a:rPr lang="en"/>
              <a:t>The </a:t>
            </a:r>
            <a:r>
              <a:rPr lang="en" b="1"/>
              <a:t>Scene View</a:t>
            </a:r>
            <a:r>
              <a:rPr lang="en"/>
              <a:t> allows you to visually navigate and edit your scene. It’s where you visually build your game. To navigate in the scene view hold down the </a:t>
            </a:r>
            <a:r>
              <a:rPr lang="en" b="1"/>
              <a:t>Alt</a:t>
            </a:r>
            <a:r>
              <a:rPr lang="en"/>
              <a:t> key while holding down and moving your cursor</a:t>
            </a:r>
            <a:endParaRPr/>
          </a:p>
          <a:p>
            <a:pPr marL="457200" lvl="0" indent="-298450" algn="l" rtl="0">
              <a:spcBef>
                <a:spcPts val="0"/>
              </a:spcBef>
              <a:spcAft>
                <a:spcPts val="0"/>
              </a:spcAft>
              <a:buSzPts val="1100"/>
              <a:buChar char="-"/>
            </a:pPr>
            <a:r>
              <a:rPr lang="en"/>
              <a:t>The </a:t>
            </a:r>
            <a:r>
              <a:rPr lang="en" b="1"/>
              <a:t>Game View </a:t>
            </a:r>
            <a:r>
              <a:rPr lang="en"/>
              <a:t>is rendered from the Camera(s) in your game. It is representative of your final, published game.</a:t>
            </a:r>
            <a:endParaRPr/>
          </a:p>
          <a:p>
            <a:pPr marL="457200" lvl="0" indent="-298450" algn="l" rtl="0">
              <a:spcBef>
                <a:spcPts val="0"/>
              </a:spcBef>
              <a:spcAft>
                <a:spcPts val="0"/>
              </a:spcAft>
              <a:buSzPts val="1100"/>
              <a:buChar char="-"/>
            </a:pPr>
            <a:r>
              <a:rPr lang="en"/>
              <a:t>The </a:t>
            </a:r>
            <a:r>
              <a:rPr lang="en" b="1"/>
              <a:t>Hierarchy Window </a:t>
            </a:r>
            <a:r>
              <a:rPr lang="en"/>
              <a:t>is a text representation of every object in the scene. It reveals the structure of how objects are attached to one another.</a:t>
            </a:r>
            <a:endParaRPr/>
          </a:p>
          <a:p>
            <a:pPr marL="457200" lvl="0" indent="-298450" algn="l" rtl="0">
              <a:spcBef>
                <a:spcPts val="0"/>
              </a:spcBef>
              <a:spcAft>
                <a:spcPts val="0"/>
              </a:spcAft>
              <a:buSzPts val="1100"/>
              <a:buChar char="-"/>
            </a:pPr>
            <a:r>
              <a:rPr lang="en"/>
              <a:t>The </a:t>
            </a:r>
            <a:r>
              <a:rPr lang="en" b="1"/>
              <a:t>Project Window </a:t>
            </a:r>
            <a:r>
              <a:rPr lang="en"/>
              <a:t>displays your library of assets that are available to use in your project.</a:t>
            </a:r>
            <a:endParaRPr/>
          </a:p>
          <a:p>
            <a:pPr marL="457200" lvl="0" indent="-298450" algn="l" rtl="0">
              <a:spcBef>
                <a:spcPts val="0"/>
              </a:spcBef>
              <a:spcAft>
                <a:spcPts val="0"/>
              </a:spcAft>
              <a:buSzPts val="1100"/>
              <a:buChar char="-"/>
            </a:pPr>
            <a:r>
              <a:rPr lang="en"/>
              <a:t>The </a:t>
            </a:r>
            <a:r>
              <a:rPr lang="en" b="1"/>
              <a:t>Inspector Window </a:t>
            </a:r>
            <a:r>
              <a:rPr lang="en"/>
              <a:t>allows you to view and edit all the properties of the currently selected object. It changes depending on the object you have selected.</a:t>
            </a:r>
            <a:endParaRPr/>
          </a:p>
          <a:p>
            <a:pPr marL="457200" lvl="0" indent="-298450" algn="l" rtl="0">
              <a:spcBef>
                <a:spcPts val="0"/>
              </a:spcBef>
              <a:spcAft>
                <a:spcPts val="0"/>
              </a:spcAft>
              <a:buSzPts val="1100"/>
              <a:buChar char="-"/>
            </a:pPr>
            <a:r>
              <a:rPr lang="en"/>
              <a:t>The </a:t>
            </a:r>
            <a:r>
              <a:rPr lang="en" b="1"/>
              <a:t>Toolbar </a:t>
            </a:r>
            <a:r>
              <a:rPr lang="en"/>
              <a:t>provides access to the most essential working features. On the left it contains the basic tools for manipulating the scene view and the objects within it. In the centre are the play, pause and step controls. The buttons to the right give you access to your Unity Cloud Services and your Unity Account, followed by a layer visibility menu, and finally the editor layout menu (which provides some alternate layouts for the editor windows, and allows you to save your own custom layouts). The toolbar is not a window and is the only part of the Unity interface that you can’t rearrange.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509eb036bc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509eb036bc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https://docs.unity3d.com/Manual/SceneViewNavigation.html</a:t>
            </a:r>
            <a:endParaRPr/>
          </a:p>
          <a:p>
            <a:pPr marL="0" lvl="0" indent="0" algn="l" rtl="0">
              <a:spcBef>
                <a:spcPts val="0"/>
              </a:spcBef>
              <a:spcAft>
                <a:spcPts val="0"/>
              </a:spcAft>
              <a:buNone/>
            </a:pPr>
            <a:endParaRPr/>
          </a:p>
          <a:p>
            <a:pPr marL="0" lvl="0" indent="0" algn="l" rtl="0">
              <a:lnSpc>
                <a:spcPct val="120000"/>
              </a:lnSpc>
              <a:spcBef>
                <a:spcPts val="0"/>
              </a:spcBef>
              <a:spcAft>
                <a:spcPts val="0"/>
              </a:spcAft>
              <a:buClr>
                <a:srgbClr val="000000"/>
              </a:buClr>
              <a:buSzPts val="1100"/>
              <a:buFont typeface="Arial"/>
              <a:buNone/>
            </a:pPr>
            <a:r>
              <a:rPr lang="en" sz="1650" b="1">
                <a:solidFill>
                  <a:srgbClr val="455463"/>
                </a:solidFill>
              </a:rPr>
              <a:t>Flythrough mode</a:t>
            </a:r>
            <a:endParaRPr sz="1650" b="1">
              <a:solidFill>
                <a:srgbClr val="455463"/>
              </a:solidFill>
            </a:endParaRPr>
          </a:p>
          <a:p>
            <a:pPr marL="0" lvl="0" indent="0" algn="l" rtl="0">
              <a:lnSpc>
                <a:spcPct val="115000"/>
              </a:lnSpc>
              <a:spcBef>
                <a:spcPts val="800"/>
              </a:spcBef>
              <a:spcAft>
                <a:spcPts val="0"/>
              </a:spcAft>
              <a:buClr>
                <a:srgbClr val="000000"/>
              </a:buClr>
              <a:buSzPts val="1100"/>
              <a:buFont typeface="Arial"/>
              <a:buNone/>
            </a:pPr>
            <a:r>
              <a:rPr lang="en" sz="950">
                <a:solidFill>
                  <a:srgbClr val="455463"/>
                </a:solidFill>
              </a:rPr>
              <a:t>Use </a:t>
            </a:r>
            <a:r>
              <a:rPr lang="en" sz="950" b="1">
                <a:solidFill>
                  <a:srgbClr val="455463"/>
                </a:solidFill>
              </a:rPr>
              <a:t>Flythrough mode</a:t>
            </a:r>
            <a:r>
              <a:rPr lang="en" sz="950">
                <a:solidFill>
                  <a:srgbClr val="455463"/>
                </a:solidFill>
              </a:rPr>
              <a:t> to navigate the Scene view by flying around in first-person, similar to how you would navigate in many games.</a:t>
            </a:r>
            <a:endParaRPr sz="950">
              <a:solidFill>
                <a:srgbClr val="455463"/>
              </a:solidFill>
            </a:endParaRPr>
          </a:p>
          <a:p>
            <a:pPr marL="457200" lvl="0" indent="-228600" algn="l" rtl="0">
              <a:lnSpc>
                <a:spcPct val="115000"/>
              </a:lnSpc>
              <a:spcBef>
                <a:spcPts val="1100"/>
              </a:spcBef>
              <a:spcAft>
                <a:spcPts val="0"/>
              </a:spcAft>
              <a:buClr>
                <a:srgbClr val="455463"/>
              </a:buClr>
              <a:buSzPts val="1050"/>
              <a:buNone/>
            </a:pPr>
            <a:r>
              <a:rPr lang="en" sz="1050">
                <a:solidFill>
                  <a:srgbClr val="455463"/>
                </a:solidFill>
              </a:rPr>
              <a:t>Click and hold the right mouse button.</a:t>
            </a:r>
            <a:endParaRPr sz="1050">
              <a:solidFill>
                <a:srgbClr val="455463"/>
              </a:solidFill>
            </a:endParaRPr>
          </a:p>
          <a:p>
            <a:pPr marL="457200" lvl="0" indent="-228600" algn="l" rtl="0">
              <a:lnSpc>
                <a:spcPct val="115000"/>
              </a:lnSpc>
              <a:spcBef>
                <a:spcPts val="0"/>
              </a:spcBef>
              <a:spcAft>
                <a:spcPts val="0"/>
              </a:spcAft>
              <a:buClr>
                <a:srgbClr val="455463"/>
              </a:buClr>
              <a:buSzPts val="1050"/>
              <a:buNone/>
            </a:pPr>
            <a:r>
              <a:rPr lang="en" sz="1050">
                <a:solidFill>
                  <a:srgbClr val="455463"/>
                </a:solidFill>
              </a:rPr>
              <a:t>Move the view around using the mouse, the </a:t>
            </a:r>
            <a:r>
              <a:rPr lang="en" sz="1050" b="1">
                <a:solidFill>
                  <a:srgbClr val="455463"/>
                </a:solidFill>
              </a:rPr>
              <a:t>WASD</a:t>
            </a:r>
            <a:r>
              <a:rPr lang="en" sz="1050">
                <a:solidFill>
                  <a:srgbClr val="455463"/>
                </a:solidFill>
              </a:rPr>
              <a:t> keys to move left/right/forward/backward, and the </a:t>
            </a:r>
            <a:r>
              <a:rPr lang="en" sz="1050" b="1">
                <a:solidFill>
                  <a:srgbClr val="455463"/>
                </a:solidFill>
              </a:rPr>
              <a:t>Q</a:t>
            </a:r>
            <a:r>
              <a:rPr lang="en" sz="1050">
                <a:solidFill>
                  <a:srgbClr val="455463"/>
                </a:solidFill>
              </a:rPr>
              <a:t> and </a:t>
            </a:r>
            <a:r>
              <a:rPr lang="en" sz="1050" b="1">
                <a:solidFill>
                  <a:srgbClr val="455463"/>
                </a:solidFill>
              </a:rPr>
              <a:t>E</a:t>
            </a:r>
            <a:r>
              <a:rPr lang="en" sz="1050">
                <a:solidFill>
                  <a:srgbClr val="455463"/>
                </a:solidFill>
              </a:rPr>
              <a:t> keys to move up and down.</a:t>
            </a:r>
            <a:endParaRPr sz="1050">
              <a:solidFill>
                <a:srgbClr val="455463"/>
              </a:solidFill>
            </a:endParaRPr>
          </a:p>
          <a:p>
            <a:pPr marL="457200" lvl="0" indent="-228600" algn="l" rtl="0">
              <a:lnSpc>
                <a:spcPct val="115000"/>
              </a:lnSpc>
              <a:spcBef>
                <a:spcPts val="0"/>
              </a:spcBef>
              <a:spcAft>
                <a:spcPts val="0"/>
              </a:spcAft>
              <a:buClr>
                <a:srgbClr val="455463"/>
              </a:buClr>
              <a:buSzPts val="1050"/>
              <a:buNone/>
            </a:pPr>
            <a:r>
              <a:rPr lang="en" sz="1050">
                <a:solidFill>
                  <a:srgbClr val="455463"/>
                </a:solidFill>
              </a:rPr>
              <a:t>Hold down </a:t>
            </a:r>
            <a:r>
              <a:rPr lang="en" sz="1050" b="1">
                <a:solidFill>
                  <a:srgbClr val="455463"/>
                </a:solidFill>
              </a:rPr>
              <a:t>Shift</a:t>
            </a:r>
            <a:r>
              <a:rPr lang="en" sz="1050">
                <a:solidFill>
                  <a:srgbClr val="455463"/>
                </a:solidFill>
              </a:rPr>
              <a:t> to move faster.</a:t>
            </a:r>
            <a:endParaRPr sz="1050">
              <a:solidFill>
                <a:srgbClr val="455463"/>
              </a:solidFill>
            </a:endParaRPr>
          </a:p>
          <a:p>
            <a:pPr marL="0" lvl="0" indent="0" algn="l" rtl="0">
              <a:lnSpc>
                <a:spcPct val="115000"/>
              </a:lnSpc>
              <a:spcBef>
                <a:spcPts val="3000"/>
              </a:spcBef>
              <a:spcAft>
                <a:spcPts val="0"/>
              </a:spcAft>
              <a:buClr>
                <a:srgbClr val="000000"/>
              </a:buClr>
              <a:buSzPts val="1100"/>
              <a:buFont typeface="Arial"/>
              <a:buNone/>
            </a:pPr>
            <a:r>
              <a:rPr lang="en" sz="950">
                <a:solidFill>
                  <a:srgbClr val="455463"/>
                </a:solidFill>
              </a:rPr>
              <a:t>Flythrough mode is designed for </a:t>
            </a:r>
            <a:r>
              <a:rPr lang="en" sz="950" b="1">
                <a:solidFill>
                  <a:srgbClr val="455463"/>
                </a:solidFill>
              </a:rPr>
              <a:t>Perspective Mode</a:t>
            </a:r>
            <a:r>
              <a:rPr lang="en" sz="950">
                <a:solidFill>
                  <a:srgbClr val="455463"/>
                </a:solidFill>
              </a:rPr>
              <a:t>. In </a:t>
            </a:r>
            <a:r>
              <a:rPr lang="en" sz="950" b="1">
                <a:solidFill>
                  <a:srgbClr val="455463"/>
                </a:solidFill>
              </a:rPr>
              <a:t>Orthographic Mode</a:t>
            </a:r>
            <a:r>
              <a:rPr lang="en" sz="950">
                <a:solidFill>
                  <a:srgbClr val="455463"/>
                </a:solidFill>
              </a:rPr>
              <a:t>, holding down the right mouse button and moving the mouse orbits the Camera instead.</a:t>
            </a:r>
            <a:endParaRPr sz="950">
              <a:solidFill>
                <a:srgbClr val="455463"/>
              </a:solidFill>
            </a:endParaRPr>
          </a:p>
          <a:p>
            <a:pPr marL="0" lvl="0" indent="0" algn="l" rtl="0">
              <a:lnSpc>
                <a:spcPct val="115000"/>
              </a:lnSpc>
              <a:spcBef>
                <a:spcPts val="1100"/>
              </a:spcBef>
              <a:spcAft>
                <a:spcPts val="0"/>
              </a:spcAft>
              <a:buNone/>
            </a:pPr>
            <a:r>
              <a:rPr lang="en" sz="950">
                <a:solidFill>
                  <a:srgbClr val="455463"/>
                </a:solidFill>
              </a:rPr>
              <a:t>Note that Flythrough mode is not available in 2D mode. Instead, holding the right mouse button down while moving the mouse pans around the Scene view.</a:t>
            </a:r>
            <a:endParaRPr sz="950">
              <a:solidFill>
                <a:srgbClr val="455463"/>
              </a:solidFill>
            </a:endParaRPr>
          </a:p>
          <a:p>
            <a:pPr marL="0" lvl="0" indent="0" algn="l" rtl="0">
              <a:lnSpc>
                <a:spcPct val="115000"/>
              </a:lnSpc>
              <a:spcBef>
                <a:spcPts val="1100"/>
              </a:spcBef>
              <a:spcAft>
                <a:spcPts val="0"/>
              </a:spcAft>
              <a:buNone/>
            </a:pPr>
            <a:endParaRPr sz="950">
              <a:solidFill>
                <a:srgbClr val="455463"/>
              </a:solidFill>
            </a:endParaRPr>
          </a:p>
          <a:p>
            <a:pPr marL="0" lvl="0" indent="0" algn="l" rtl="0">
              <a:lnSpc>
                <a:spcPct val="115000"/>
              </a:lnSpc>
              <a:spcBef>
                <a:spcPts val="1100"/>
              </a:spcBef>
              <a:spcAft>
                <a:spcPts val="0"/>
              </a:spcAft>
              <a:buNone/>
            </a:pPr>
            <a:r>
              <a:rPr lang="en" sz="1500" b="1">
                <a:solidFill>
                  <a:srgbClr val="455463"/>
                </a:solidFill>
              </a:rPr>
              <a:t>The Hand tool</a:t>
            </a:r>
            <a:endParaRPr sz="1500" b="1">
              <a:solidFill>
                <a:srgbClr val="455463"/>
              </a:solidFill>
            </a:endParaRPr>
          </a:p>
          <a:p>
            <a:pPr marL="0" lvl="0" indent="0" algn="l" rtl="0">
              <a:lnSpc>
                <a:spcPct val="115000"/>
              </a:lnSpc>
              <a:spcBef>
                <a:spcPts val="800"/>
              </a:spcBef>
              <a:spcAft>
                <a:spcPts val="0"/>
              </a:spcAft>
              <a:buNone/>
            </a:pPr>
            <a:r>
              <a:rPr lang="en" sz="1050">
                <a:solidFill>
                  <a:srgbClr val="455463"/>
                </a:solidFill>
              </a:rPr>
              <a:t>When the Hand tool is selected (shortcut: </a:t>
            </a:r>
            <a:r>
              <a:rPr lang="en" sz="1050" b="1">
                <a:solidFill>
                  <a:srgbClr val="455463"/>
                </a:solidFill>
              </a:rPr>
              <a:t>Q</a:t>
            </a:r>
            <a:r>
              <a:rPr lang="en" sz="1050">
                <a:solidFill>
                  <a:srgbClr val="455463"/>
                </a:solidFill>
              </a:rPr>
              <a:t>), the following mouse controls are available:</a:t>
            </a:r>
            <a:endParaRPr sz="1050">
              <a:solidFill>
                <a:srgbClr val="455463"/>
              </a:solidFill>
            </a:endParaRPr>
          </a:p>
          <a:p>
            <a:pPr marL="0" lvl="0" indent="0" algn="l" rtl="0">
              <a:lnSpc>
                <a:spcPct val="115000"/>
              </a:lnSpc>
              <a:spcBef>
                <a:spcPts val="1100"/>
              </a:spcBef>
              <a:spcAft>
                <a:spcPts val="0"/>
              </a:spcAft>
              <a:buNone/>
            </a:pPr>
            <a:r>
              <a:rPr lang="en" sz="1050" b="1">
                <a:solidFill>
                  <a:srgbClr val="455463"/>
                </a:solidFill>
              </a:rPr>
              <a:t>Move:</a:t>
            </a:r>
            <a:r>
              <a:rPr lang="en" sz="1050">
                <a:solidFill>
                  <a:srgbClr val="455463"/>
                </a:solidFill>
              </a:rPr>
              <a:t> Click-drag to drag the Camera around.</a:t>
            </a:r>
            <a:endParaRPr sz="1050">
              <a:solidFill>
                <a:srgbClr val="455463"/>
              </a:solidFill>
            </a:endParaRPr>
          </a:p>
          <a:p>
            <a:pPr marL="0" lvl="0" indent="0" algn="l" rtl="0">
              <a:lnSpc>
                <a:spcPct val="115000"/>
              </a:lnSpc>
              <a:spcBef>
                <a:spcPts val="1100"/>
              </a:spcBef>
              <a:spcAft>
                <a:spcPts val="0"/>
              </a:spcAft>
              <a:buNone/>
            </a:pPr>
            <a:r>
              <a:rPr lang="en" sz="1050" b="1">
                <a:solidFill>
                  <a:srgbClr val="455463"/>
                </a:solidFill>
              </a:rPr>
              <a:t>Orbit:</a:t>
            </a:r>
            <a:r>
              <a:rPr lang="en" sz="1050">
                <a:solidFill>
                  <a:srgbClr val="455463"/>
                </a:solidFill>
              </a:rPr>
              <a:t> Hold </a:t>
            </a:r>
            <a:r>
              <a:rPr lang="en" sz="1050" b="1">
                <a:solidFill>
                  <a:srgbClr val="455463"/>
                </a:solidFill>
              </a:rPr>
              <a:t>Alt</a:t>
            </a:r>
            <a:r>
              <a:rPr lang="en" sz="1050">
                <a:solidFill>
                  <a:srgbClr val="455463"/>
                </a:solidFill>
              </a:rPr>
              <a:t>, and left-click and drag to orbit the Camera around the current pivot point. This option is not available in 2D mode, because the view is orthographic.</a:t>
            </a:r>
            <a:endParaRPr sz="1050">
              <a:solidFill>
                <a:srgbClr val="455463"/>
              </a:solidFill>
            </a:endParaRPr>
          </a:p>
          <a:p>
            <a:pPr marL="0" lvl="0" indent="0" algn="l" rtl="0">
              <a:lnSpc>
                <a:spcPct val="115000"/>
              </a:lnSpc>
              <a:spcBef>
                <a:spcPts val="1100"/>
              </a:spcBef>
              <a:spcAft>
                <a:spcPts val="0"/>
              </a:spcAft>
              <a:buNone/>
            </a:pPr>
            <a:r>
              <a:rPr lang="en" sz="1050" b="1">
                <a:solidFill>
                  <a:srgbClr val="455463"/>
                </a:solidFill>
              </a:rPr>
              <a:t>Zoom:</a:t>
            </a:r>
            <a:r>
              <a:rPr lang="en" sz="1050">
                <a:solidFill>
                  <a:srgbClr val="455463"/>
                </a:solidFill>
              </a:rPr>
              <a:t> Hold </a:t>
            </a:r>
            <a:r>
              <a:rPr lang="en" sz="1050" b="1">
                <a:solidFill>
                  <a:srgbClr val="455463"/>
                </a:solidFill>
              </a:rPr>
              <a:t>Alt</a:t>
            </a:r>
            <a:r>
              <a:rPr lang="en" sz="1050">
                <a:solidFill>
                  <a:srgbClr val="455463"/>
                </a:solidFill>
              </a:rPr>
              <a:t>, and right-click and drag to zoom the Scene view. On Mac you can also hold </a:t>
            </a:r>
            <a:r>
              <a:rPr lang="en" sz="1050" b="1">
                <a:solidFill>
                  <a:srgbClr val="455463"/>
                </a:solidFill>
              </a:rPr>
              <a:t>Control</a:t>
            </a:r>
            <a:r>
              <a:rPr lang="en" sz="1050">
                <a:solidFill>
                  <a:srgbClr val="455463"/>
                </a:solidFill>
              </a:rPr>
              <a:t>, and left-click and drag instead.</a:t>
            </a:r>
            <a:endParaRPr sz="1050">
              <a:solidFill>
                <a:srgbClr val="455463"/>
              </a:solidFill>
            </a:endParaRPr>
          </a:p>
          <a:p>
            <a:pPr marL="0" lvl="0" indent="0" algn="l" rtl="0">
              <a:lnSpc>
                <a:spcPct val="115000"/>
              </a:lnSpc>
              <a:spcBef>
                <a:spcPts val="1100"/>
              </a:spcBef>
              <a:spcAft>
                <a:spcPts val="0"/>
              </a:spcAft>
              <a:buNone/>
            </a:pPr>
            <a:r>
              <a:rPr lang="en" sz="1050">
                <a:solidFill>
                  <a:srgbClr val="455463"/>
                </a:solidFill>
              </a:rPr>
              <a:t>Hold down </a:t>
            </a:r>
            <a:r>
              <a:rPr lang="en" sz="1050" b="1">
                <a:solidFill>
                  <a:srgbClr val="455463"/>
                </a:solidFill>
              </a:rPr>
              <a:t>Shift</a:t>
            </a:r>
            <a:r>
              <a:rPr lang="en" sz="1050">
                <a:solidFill>
                  <a:srgbClr val="455463"/>
                </a:solidFill>
              </a:rPr>
              <a:t> to increase the rate of movement and zooming.</a:t>
            </a:r>
            <a:endParaRPr sz="1050">
              <a:solidFill>
                <a:srgbClr val="455463"/>
              </a:solidFill>
            </a:endParaRPr>
          </a:p>
          <a:p>
            <a:pPr marL="0" lvl="0" indent="0" algn="l" rtl="0">
              <a:lnSpc>
                <a:spcPct val="115000"/>
              </a:lnSpc>
              <a:spcBef>
                <a:spcPts val="1100"/>
              </a:spcBef>
              <a:spcAft>
                <a:spcPts val="0"/>
              </a:spcAft>
              <a:buClr>
                <a:srgbClr val="000000"/>
              </a:buClr>
              <a:buSzPts val="1100"/>
              <a:buFont typeface="Arial"/>
              <a:buNone/>
            </a:pPr>
            <a:endParaRPr sz="950">
              <a:solidFill>
                <a:srgbClr val="455463"/>
              </a:solidFill>
            </a:endParaRPr>
          </a:p>
          <a:p>
            <a:pPr marL="0" lvl="0" indent="0" algn="l" rtl="0">
              <a:spcBef>
                <a:spcPts val="110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aef4abe9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aef4abe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 NEDD Tech we provide training and consulting, and app development.</a:t>
            </a:r>
            <a:endParaRPr/>
          </a:p>
          <a:p>
            <a:pPr marL="0" lvl="0" indent="0" algn="l" rtl="0">
              <a:spcBef>
                <a:spcPts val="0"/>
              </a:spcBef>
              <a:spcAft>
                <a:spcPts val="0"/>
              </a:spcAft>
              <a:buNone/>
            </a:pPr>
            <a:endParaRPr/>
          </a:p>
          <a:p>
            <a:pPr marL="0" lvl="0" indent="0" algn="l" rtl="0">
              <a:spcBef>
                <a:spcPts val="0"/>
              </a:spcBef>
              <a:spcAft>
                <a:spcPts val="0"/>
              </a:spcAft>
              <a:buNone/>
            </a:pPr>
            <a:r>
              <a:rPr lang="en"/>
              <a:t>Bio:</a:t>
            </a:r>
            <a:endParaRPr/>
          </a:p>
          <a:p>
            <a:pPr marL="457200" lvl="0" indent="-298450" algn="l" rtl="0">
              <a:spcBef>
                <a:spcPts val="0"/>
              </a:spcBef>
              <a:spcAft>
                <a:spcPts val="0"/>
              </a:spcAft>
              <a:buSzPts val="1100"/>
              <a:buChar char="-"/>
            </a:pPr>
            <a:r>
              <a:rPr lang="en"/>
              <a:t>Self taught programmer</a:t>
            </a:r>
            <a:endParaRPr/>
          </a:p>
          <a:p>
            <a:pPr marL="457200" lvl="0" indent="-298450" algn="l" rtl="0">
              <a:spcBef>
                <a:spcPts val="0"/>
              </a:spcBef>
              <a:spcAft>
                <a:spcPts val="0"/>
              </a:spcAft>
              <a:buSzPts val="1100"/>
              <a:buChar char="-"/>
            </a:pPr>
            <a:r>
              <a:rPr lang="en"/>
              <a:t>Focus on AR/VR/MR development using Unity</a:t>
            </a:r>
            <a:endParaRPr/>
          </a:p>
          <a:p>
            <a:pPr marL="457200" lvl="0" indent="-298450" algn="l" rtl="0">
              <a:spcBef>
                <a:spcPts val="0"/>
              </a:spcBef>
              <a:spcAft>
                <a:spcPts val="0"/>
              </a:spcAft>
              <a:buSzPts val="1100"/>
              <a:buChar char="-"/>
            </a:pPr>
            <a:r>
              <a:rPr lang="en"/>
              <a:t>Teaching:</a:t>
            </a:r>
            <a:endParaRPr/>
          </a:p>
          <a:p>
            <a:pPr marL="914400" lvl="1" indent="-298450" algn="l" rtl="0">
              <a:spcBef>
                <a:spcPts val="0"/>
              </a:spcBef>
              <a:spcAft>
                <a:spcPts val="0"/>
              </a:spcAft>
              <a:buSzPts val="1100"/>
              <a:buChar char="-"/>
            </a:pPr>
            <a:r>
              <a:rPr lang="en"/>
              <a:t>SF code camp and others</a:t>
            </a:r>
            <a:endParaRPr/>
          </a:p>
          <a:p>
            <a:pPr marL="914400" lvl="1" indent="-298450" algn="l" rtl="0">
              <a:spcBef>
                <a:spcPts val="0"/>
              </a:spcBef>
              <a:spcAft>
                <a:spcPts val="0"/>
              </a:spcAft>
              <a:buSzPts val="1100"/>
              <a:buChar char="-"/>
            </a:pPr>
            <a:r>
              <a:rPr lang="en"/>
              <a:t>WebDev TF</a:t>
            </a:r>
            <a:endParaRPr/>
          </a:p>
          <a:p>
            <a:pPr marL="914400" lvl="1" indent="-298450" algn="l" rtl="0">
              <a:spcBef>
                <a:spcPts val="0"/>
              </a:spcBef>
              <a:spcAft>
                <a:spcPts val="0"/>
              </a:spcAft>
              <a:buSzPts val="1100"/>
              <a:buChar char="-"/>
            </a:pPr>
            <a:r>
              <a:rPr lang="en"/>
              <a:t>Code Art Instructor</a:t>
            </a:r>
            <a:endParaRPr/>
          </a:p>
          <a:p>
            <a:pPr marL="914400" lvl="1" indent="-298450" algn="l" rtl="0">
              <a:spcBef>
                <a:spcPts val="0"/>
              </a:spcBef>
              <a:spcAft>
                <a:spcPts val="0"/>
              </a:spcAft>
              <a:buSzPts val="1100"/>
              <a:buChar char="-"/>
            </a:pPr>
            <a:r>
              <a:rPr lang="en"/>
              <a:t>Girl Develop It Orlando courses</a:t>
            </a:r>
            <a:endParaRPr/>
          </a:p>
          <a:p>
            <a:pPr marL="914400" lvl="1" indent="-298450" algn="l" rtl="0">
              <a:spcBef>
                <a:spcPts val="0"/>
              </a:spcBef>
              <a:spcAft>
                <a:spcPts val="0"/>
              </a:spcAft>
              <a:buSzPts val="1100"/>
              <a:buChar char="-"/>
            </a:pPr>
            <a:r>
              <a:rPr lang="en"/>
              <a:t>Meetups, events, and exhibits at conventions</a:t>
            </a:r>
            <a:endParaRPr/>
          </a:p>
          <a:p>
            <a:pPr marL="457200" lvl="0" indent="-298450" algn="l" rtl="0">
              <a:spcBef>
                <a:spcPts val="0"/>
              </a:spcBef>
              <a:spcAft>
                <a:spcPts val="0"/>
              </a:spcAft>
              <a:buSzPts val="1100"/>
              <a:buChar char="-"/>
            </a:pPr>
            <a:r>
              <a:rPr lang="en"/>
              <a:t>SimBlocks</a:t>
            </a:r>
            <a:endParaRPr/>
          </a:p>
          <a:p>
            <a:pPr marL="914400" lvl="1" indent="-298450" algn="l" rtl="0">
              <a:spcBef>
                <a:spcPts val="0"/>
              </a:spcBef>
              <a:spcAft>
                <a:spcPts val="0"/>
              </a:spcAft>
              <a:buSzPts val="1100"/>
              <a:buChar char="-"/>
            </a:pPr>
            <a:r>
              <a:rPr lang="en"/>
              <a:t>Military training simulation with COTS game engines</a:t>
            </a:r>
            <a:br>
              <a:rPr lang="en"/>
            </a:b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509eb036bc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509eb036b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50">
                <a:solidFill>
                  <a:srgbClr val="455463"/>
                </a:solidFill>
              </a:rPr>
              <a:t>The Unity </a:t>
            </a:r>
            <a:r>
              <a:rPr lang="en" sz="950" b="1">
                <a:solidFill>
                  <a:srgbClr val="455463"/>
                </a:solidFill>
              </a:rPr>
              <a:t>Asset Store </a:t>
            </a:r>
            <a:r>
              <a:rPr lang="en" sz="950">
                <a:solidFill>
                  <a:srgbClr val="455463"/>
                </a:solidFill>
              </a:rPr>
              <a:t>is home to a growing </a:t>
            </a:r>
            <a:r>
              <a:rPr lang="en" sz="950" b="1">
                <a:solidFill>
                  <a:srgbClr val="455463"/>
                </a:solidFill>
              </a:rPr>
              <a:t>library of free and commercial Assets</a:t>
            </a:r>
            <a:br>
              <a:rPr lang="en" sz="950" b="1">
                <a:solidFill>
                  <a:srgbClr val="455463"/>
                </a:solidFill>
              </a:rPr>
            </a:br>
            <a:r>
              <a:rPr lang="en" sz="950" b="1">
                <a:solidFill>
                  <a:srgbClr val="455463"/>
                </a:solidFill>
              </a:rPr>
              <a:t> </a:t>
            </a:r>
            <a:r>
              <a:rPr lang="en" sz="950">
                <a:solidFill>
                  <a:srgbClr val="455463"/>
                </a:solidFill>
              </a:rPr>
              <a:t>created both by Unity Technologies and also members of the community. A wide variety of Assets are available, covering everything from </a:t>
            </a:r>
            <a:r>
              <a:rPr lang="en" sz="950" b="1">
                <a:solidFill>
                  <a:srgbClr val="455463"/>
                </a:solidFill>
              </a:rPr>
              <a:t>Textures, Models and animations to whole Project examples, tutorials and Editor extensions</a:t>
            </a:r>
            <a:r>
              <a:rPr lang="en" sz="950">
                <a:solidFill>
                  <a:srgbClr val="455463"/>
                </a:solidFill>
              </a:rPr>
              <a:t>. You can access the Assets from a simple interface built into the Unity Editor which allows you to </a:t>
            </a:r>
            <a:r>
              <a:rPr lang="en" sz="1050">
                <a:solidFill>
                  <a:srgbClr val="455463"/>
                </a:solidFill>
              </a:rPr>
              <a:t> </a:t>
            </a:r>
            <a:r>
              <a:rPr lang="en" sz="1050" u="sng">
                <a:solidFill>
                  <a:srgbClr val="B83C82"/>
                </a:solidFill>
                <a:hlinkClick r:id="rId3"/>
              </a:rPr>
              <a:t>download and import Assets</a:t>
            </a:r>
            <a:r>
              <a:rPr lang="en" sz="1050">
                <a:solidFill>
                  <a:srgbClr val="455463"/>
                </a:solidFill>
              </a:rPr>
              <a:t> </a:t>
            </a:r>
            <a:r>
              <a:rPr lang="en" sz="950">
                <a:solidFill>
                  <a:srgbClr val="455463"/>
                </a:solidFill>
              </a:rPr>
              <a:t> directly into your Project.</a:t>
            </a:r>
            <a:br>
              <a:rPr lang="en" sz="950">
                <a:solidFill>
                  <a:srgbClr val="455463"/>
                </a:solidFill>
              </a:rPr>
            </a:br>
            <a:br>
              <a:rPr lang="en" sz="950">
                <a:solidFill>
                  <a:srgbClr val="455463"/>
                </a:solidFill>
              </a:rPr>
            </a:br>
            <a:r>
              <a:rPr lang="en" sz="950">
                <a:solidFill>
                  <a:srgbClr val="455463"/>
                </a:solidFill>
              </a:rPr>
              <a:t>Unity users can become publishers on Asset Store, and sell the content they have created. To find out more, see Asset Store information on </a:t>
            </a:r>
            <a:r>
              <a:rPr lang="en" sz="1050" u="sng">
                <a:solidFill>
                  <a:srgbClr val="FF0066"/>
                </a:solidFill>
                <a:hlinkClick r:id="rId4"/>
              </a:rPr>
              <a:t>Asset Store Publishing</a:t>
            </a:r>
            <a:r>
              <a:rPr lang="en" sz="950">
                <a:solidFill>
                  <a:srgbClr val="455463"/>
                </a:solidFill>
              </a:rPr>
              <a: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27c8269b52_13_1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27c8269b52_13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Setting up Camera</a:t>
            </a:r>
            <a:endParaRPr i="1"/>
          </a:p>
          <a:p>
            <a:pPr marL="0" lvl="0" indent="0" algn="l" rtl="0">
              <a:spcBef>
                <a:spcPts val="0"/>
              </a:spcBef>
              <a:spcAft>
                <a:spcPts val="0"/>
              </a:spcAft>
              <a:buNone/>
            </a:pPr>
            <a:r>
              <a:rPr lang="en"/>
              <a:t>-</a:t>
            </a:r>
            <a:r>
              <a:rPr lang="en" sz="700"/>
              <a:t>          </a:t>
            </a:r>
            <a:r>
              <a:rPr lang="en"/>
              <a:t>Create a new scene by going to File &gt; New Scene</a:t>
            </a:r>
            <a:endParaRPr/>
          </a:p>
          <a:p>
            <a:pPr marL="0" lvl="0" indent="0" algn="l" rtl="0">
              <a:spcBef>
                <a:spcPts val="0"/>
              </a:spcBef>
              <a:spcAft>
                <a:spcPts val="0"/>
              </a:spcAft>
              <a:buNone/>
            </a:pPr>
            <a:r>
              <a:rPr lang="en"/>
              <a:t>-</a:t>
            </a:r>
            <a:r>
              <a:rPr lang="en" sz="700"/>
              <a:t>          </a:t>
            </a:r>
            <a:r>
              <a:rPr lang="en"/>
              <a:t>Select the Main Camera in Hierarchy Window</a:t>
            </a:r>
            <a:endParaRPr/>
          </a:p>
          <a:p>
            <a:pPr marL="0" lvl="0" indent="0" algn="l" rtl="0">
              <a:spcBef>
                <a:spcPts val="0"/>
              </a:spcBef>
              <a:spcAft>
                <a:spcPts val="0"/>
              </a:spcAft>
              <a:buNone/>
            </a:pPr>
            <a:r>
              <a:rPr lang="en"/>
              <a:t>-</a:t>
            </a:r>
            <a:r>
              <a:rPr lang="en" sz="700"/>
              <a:t>          </a:t>
            </a:r>
            <a:r>
              <a:rPr lang="en"/>
              <a:t>In the Inspector panel, change the Position (X: 0, Y: 0, Z: 0)</a:t>
            </a:r>
            <a:endParaRPr/>
          </a:p>
          <a:p>
            <a:pPr marL="0" lvl="0" indent="0" algn="l" rtl="0">
              <a:spcBef>
                <a:spcPts val="0"/>
              </a:spcBef>
              <a:spcAft>
                <a:spcPts val="0"/>
              </a:spcAft>
              <a:buClr>
                <a:srgbClr val="000000"/>
              </a:buClr>
              <a:buSzPts val="1100"/>
              <a:buFont typeface="Arial"/>
              <a:buNone/>
            </a:pPr>
            <a:r>
              <a:rPr lang="en"/>
              <a:t>-</a:t>
            </a:r>
            <a:r>
              <a:rPr lang="en" sz="700"/>
              <a:t>          </a:t>
            </a:r>
            <a:r>
              <a:rPr lang="en"/>
              <a:t>For AR/MR:</a:t>
            </a:r>
            <a:endParaRPr/>
          </a:p>
          <a:p>
            <a:pPr marL="0" lvl="0" indent="457200" algn="l" rtl="0">
              <a:spcBef>
                <a:spcPts val="0"/>
              </a:spcBef>
              <a:spcAft>
                <a:spcPts val="0"/>
              </a:spcAft>
              <a:buNone/>
            </a:pPr>
            <a:r>
              <a:rPr lang="en"/>
              <a:t>-</a:t>
            </a:r>
            <a:r>
              <a:rPr lang="en" sz="700"/>
              <a:t>          </a:t>
            </a:r>
            <a:r>
              <a:rPr lang="en"/>
              <a:t>Set the Clear Flags dropdown set to Solid Color</a:t>
            </a:r>
            <a:endParaRPr/>
          </a:p>
          <a:p>
            <a:pPr marL="0" lvl="0" indent="457200" algn="l" rtl="0">
              <a:spcBef>
                <a:spcPts val="0"/>
              </a:spcBef>
              <a:spcAft>
                <a:spcPts val="0"/>
              </a:spcAft>
              <a:buClr>
                <a:srgbClr val="000000"/>
              </a:buClr>
              <a:buSzPts val="1100"/>
              <a:buFont typeface="Arial"/>
              <a:buNone/>
            </a:pPr>
            <a:r>
              <a:rPr lang="en"/>
              <a:t>-</a:t>
            </a:r>
            <a:r>
              <a:rPr lang="en" sz="700"/>
              <a:t>          </a:t>
            </a:r>
            <a:r>
              <a:rPr lang="en"/>
              <a:t>Set the Background color to black (which is transparent in AR/MR)</a:t>
            </a:r>
            <a:endParaRPr/>
          </a:p>
          <a:p>
            <a:pPr marL="0" lvl="0" indent="0" algn="l" rtl="0">
              <a:spcBef>
                <a:spcPts val="0"/>
              </a:spcBef>
              <a:spcAft>
                <a:spcPts val="0"/>
              </a:spcAft>
              <a:buClr>
                <a:srgbClr val="000000"/>
              </a:buClr>
              <a:buSzPts val="1100"/>
              <a:buFont typeface="Arial"/>
              <a:buNone/>
            </a:pPr>
            <a:r>
              <a:rPr lang="en"/>
              <a:t>-</a:t>
            </a:r>
            <a:r>
              <a:rPr lang="en" sz="700"/>
              <a:t>          </a:t>
            </a:r>
            <a:r>
              <a:rPr lang="en"/>
              <a:t>For VR:</a:t>
            </a:r>
            <a:endParaRPr/>
          </a:p>
          <a:p>
            <a:pPr marL="0" lvl="0" indent="457200" algn="l" rtl="0">
              <a:spcBef>
                <a:spcPts val="0"/>
              </a:spcBef>
              <a:spcAft>
                <a:spcPts val="0"/>
              </a:spcAft>
              <a:buClr>
                <a:srgbClr val="000000"/>
              </a:buClr>
              <a:buSzPts val="1100"/>
              <a:buFont typeface="Arial"/>
              <a:buNone/>
            </a:pPr>
            <a:r>
              <a:rPr lang="en"/>
              <a:t>-</a:t>
            </a:r>
            <a:r>
              <a:rPr lang="en" sz="700"/>
              <a:t>          </a:t>
            </a:r>
            <a:r>
              <a:rPr lang="en"/>
              <a:t>Keep Clear Flags set to Skybox</a:t>
            </a:r>
            <a:endParaRPr/>
          </a:p>
          <a:p>
            <a:pPr marL="0" lvl="0" indent="0" algn="l" rtl="0">
              <a:spcBef>
                <a:spcPts val="0"/>
              </a:spcBef>
              <a:spcAft>
                <a:spcPts val="0"/>
              </a:spcAft>
              <a:buNone/>
            </a:pPr>
            <a:r>
              <a:rPr lang="en"/>
              <a:t>-</a:t>
            </a:r>
            <a:r>
              <a:rPr lang="en" sz="700"/>
              <a:t>          </a:t>
            </a:r>
            <a:r>
              <a:rPr lang="en"/>
              <a:t>Keep the Near Clipping Planes field to the default 0.3</a:t>
            </a:r>
            <a:endParaRPr/>
          </a:p>
          <a:p>
            <a:pPr marL="0" lvl="0" indent="0" algn="l" rtl="0">
              <a:spcBef>
                <a:spcPts val="0"/>
              </a:spcBef>
              <a:spcAft>
                <a:spcPts val="0"/>
              </a:spcAft>
              <a:buNone/>
            </a:pPr>
            <a:r>
              <a:rPr lang="en"/>
              <a:t>-</a:t>
            </a:r>
            <a:r>
              <a:rPr lang="en" sz="700"/>
              <a:t>          </a:t>
            </a:r>
            <a:r>
              <a:rPr lang="en"/>
              <a:t>File &gt; </a:t>
            </a:r>
            <a:r>
              <a:rPr lang="en" b="1"/>
              <a:t>Save </a:t>
            </a:r>
            <a:r>
              <a:rPr lang="en"/>
              <a:t>Scene As</a:t>
            </a:r>
            <a:endParaRPr/>
          </a:p>
          <a:p>
            <a:pPr marL="0" lvl="0" indent="457200" algn="l" rtl="0">
              <a:spcBef>
                <a:spcPts val="0"/>
              </a:spcBef>
              <a:spcAft>
                <a:spcPts val="0"/>
              </a:spcAft>
              <a:buNone/>
            </a:pPr>
            <a:r>
              <a:rPr lang="en"/>
              <a:t>-       Name the scene Main and save it in a new subfolder called Scenes (this is a new subfolder you create inside the Assets folder)</a:t>
            </a:r>
            <a:endParaRPr/>
          </a:p>
          <a:p>
            <a:pPr marL="0" lvl="0" indent="457200" algn="l" rtl="0">
              <a:spcBef>
                <a:spcPts val="0"/>
              </a:spcBef>
              <a:spcAft>
                <a:spcPts val="0"/>
              </a:spcAft>
              <a:buNone/>
            </a:pPr>
            <a:endParaRPr/>
          </a:p>
          <a:p>
            <a:pPr marL="0" lvl="0" indent="0" algn="l" rtl="0">
              <a:spcBef>
                <a:spcPts val="0"/>
              </a:spcBef>
              <a:spcAft>
                <a:spcPts val="0"/>
              </a:spcAft>
              <a:buNone/>
            </a:pPr>
            <a:r>
              <a:rPr lang="en"/>
              <a:t>A </a:t>
            </a:r>
            <a:r>
              <a:rPr lang="en" b="1"/>
              <a:t>camera </a:t>
            </a:r>
            <a:r>
              <a:rPr lang="en"/>
              <a:t>is an object that defines a view in scene space. The object’s position defines the viewpoint, while the forward (Z) and upward (Y) axes of the object define the view direction and the top of the screen, respectively. </a:t>
            </a:r>
            <a:endParaRPr/>
          </a:p>
          <a:p>
            <a:pPr marL="0" lvl="0" indent="0" algn="l" rtl="0">
              <a:spcBef>
                <a:spcPts val="0"/>
              </a:spcBef>
              <a:spcAft>
                <a:spcPts val="0"/>
              </a:spcAft>
              <a:buNone/>
            </a:pPr>
            <a:endParaRPr/>
          </a:p>
          <a:p>
            <a:pPr marL="0" lvl="0" indent="0" algn="l" rtl="0">
              <a:spcBef>
                <a:spcPts val="0"/>
              </a:spcBef>
              <a:spcAft>
                <a:spcPts val="0"/>
              </a:spcAft>
              <a:buNone/>
            </a:pPr>
            <a:r>
              <a:rPr lang="en"/>
              <a:t>The Camera component also defines the size and shape of the region that falls within the view. With these parameters set up, the camera can display what it currently “sees” to the screen. As the camera object moves and rotates, the displayed view will also move and rotate accordingly.</a:t>
            </a:r>
            <a:endParaRPr/>
          </a:p>
          <a:p>
            <a:pPr marL="0" lvl="0" indent="0" algn="l" rtl="0">
              <a:spcBef>
                <a:spcPts val="0"/>
              </a:spcBef>
              <a:spcAft>
                <a:spcPts val="0"/>
              </a:spcAft>
              <a:buNone/>
            </a:pPr>
            <a:endParaRPr/>
          </a:p>
          <a:p>
            <a:pPr marL="0" lvl="0" indent="0" algn="l" rtl="0">
              <a:spcBef>
                <a:spcPts val="0"/>
              </a:spcBef>
              <a:spcAft>
                <a:spcPts val="0"/>
              </a:spcAft>
              <a:buNone/>
            </a:pPr>
            <a:r>
              <a:rPr lang="en" sz="1050" b="1">
                <a:solidFill>
                  <a:srgbClr val="455463"/>
                </a:solidFill>
              </a:rPr>
              <a:t>Clear Flags</a:t>
            </a:r>
            <a:r>
              <a:rPr lang="en" sz="1050">
                <a:solidFill>
                  <a:srgbClr val="455463"/>
                </a:solidFill>
              </a:rPr>
              <a:t> determines which parts of the screen will be cleared. Each Camera stores color and depth information when it renders its view. The portions of the screen that are not drawn in are empty, and will display the skybox by default.</a:t>
            </a:r>
            <a:endParaRPr sz="1050">
              <a:solidFill>
                <a:srgbClr val="455463"/>
              </a:solidFill>
            </a:endParaRPr>
          </a:p>
          <a:p>
            <a:pPr marL="0" lvl="0" indent="0" algn="l" rtl="0">
              <a:spcBef>
                <a:spcPts val="0"/>
              </a:spcBef>
              <a:spcAft>
                <a:spcPts val="0"/>
              </a:spcAft>
              <a:buNone/>
            </a:pPr>
            <a:endParaRPr sz="1050" b="1">
              <a:solidFill>
                <a:srgbClr val="455463"/>
              </a:solidFill>
            </a:endParaRPr>
          </a:p>
          <a:p>
            <a:pPr marL="0" lvl="0" indent="0" algn="l" rtl="0">
              <a:spcBef>
                <a:spcPts val="0"/>
              </a:spcBef>
              <a:spcAft>
                <a:spcPts val="0"/>
              </a:spcAft>
              <a:buNone/>
            </a:pPr>
            <a:r>
              <a:rPr lang="en" sz="1050" b="1">
                <a:solidFill>
                  <a:srgbClr val="455463"/>
                </a:solidFill>
              </a:rPr>
              <a:t>Skyboxes </a:t>
            </a:r>
            <a:r>
              <a:rPr lang="en" sz="1050">
                <a:solidFill>
                  <a:srgbClr val="455463"/>
                </a:solidFill>
              </a:rPr>
              <a:t>are a wrapper around your entire scene that shows what the world looks like beyond your geometry.</a:t>
            </a:r>
            <a:endParaRPr sz="1050">
              <a:solidFill>
                <a:srgbClr val="455463"/>
              </a:solidFill>
            </a:endParaRPr>
          </a:p>
          <a:p>
            <a:pPr marL="0" lvl="0" indent="0" algn="l" rtl="0">
              <a:spcBef>
                <a:spcPts val="0"/>
              </a:spcBef>
              <a:spcAft>
                <a:spcPts val="0"/>
              </a:spcAft>
              <a:buNone/>
            </a:pPr>
            <a:endParaRPr sz="1050" b="1">
              <a:solidFill>
                <a:srgbClr val="455463"/>
              </a:solidFill>
            </a:endParaRPr>
          </a:p>
          <a:p>
            <a:pPr marL="0" lvl="0" indent="0" algn="l" rtl="0">
              <a:spcBef>
                <a:spcPts val="0"/>
              </a:spcBef>
              <a:spcAft>
                <a:spcPts val="0"/>
              </a:spcAft>
              <a:buNone/>
            </a:pPr>
            <a:r>
              <a:rPr lang="en" sz="1050" b="1">
                <a:solidFill>
                  <a:srgbClr val="455463"/>
                </a:solidFill>
              </a:rPr>
              <a:t>Clipping Planes</a:t>
            </a:r>
            <a:r>
              <a:rPr lang="en" sz="1050">
                <a:solidFill>
                  <a:srgbClr val="455463"/>
                </a:solidFill>
              </a:rPr>
              <a:t> is the</a:t>
            </a:r>
            <a:r>
              <a:rPr lang="en" sz="1050" b="1">
                <a:solidFill>
                  <a:srgbClr val="455463"/>
                </a:solidFill>
              </a:rPr>
              <a:t> </a:t>
            </a:r>
            <a:r>
              <a:rPr lang="en" sz="1050">
                <a:solidFill>
                  <a:srgbClr val="455463"/>
                </a:solidFill>
              </a:rPr>
              <a:t>distances from the camera to start and stop rendering.</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508b8ad4e4_0_9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508b8ad4e4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457200" algn="l" rtl="0">
              <a:spcBef>
                <a:spcPts val="0"/>
              </a:spcBef>
              <a:spcAft>
                <a:spcPts val="0"/>
              </a:spcAft>
              <a:buNone/>
            </a:pPr>
            <a:endParaRPr/>
          </a:p>
          <a:p>
            <a:pPr marL="0" lvl="0" indent="457200" algn="l" rtl="0">
              <a:spcBef>
                <a:spcPts val="0"/>
              </a:spcBef>
              <a:spcAft>
                <a:spcPts val="0"/>
              </a:spcAft>
              <a:buNone/>
            </a:pPr>
            <a:endParaRPr/>
          </a:p>
          <a:p>
            <a:pPr marL="0" lvl="0" indent="0" algn="l" rtl="0">
              <a:spcBef>
                <a:spcPts val="0"/>
              </a:spcBef>
              <a:spcAft>
                <a:spcPts val="0"/>
              </a:spcAft>
              <a:buNone/>
            </a:pPr>
            <a:r>
              <a:rPr lang="en"/>
              <a:t>A </a:t>
            </a:r>
            <a:r>
              <a:rPr lang="en" b="1"/>
              <a:t>camera </a:t>
            </a:r>
            <a:r>
              <a:rPr lang="en"/>
              <a:t>is an object that defines a view in scene space. The object’s position defines the viewpoint, while the forward (Z) and upward (Y) axes of the object define the view direction and the top of the screen, respectively. </a:t>
            </a:r>
            <a:endParaRPr/>
          </a:p>
          <a:p>
            <a:pPr marL="0" lvl="0" indent="0" algn="l" rtl="0">
              <a:spcBef>
                <a:spcPts val="0"/>
              </a:spcBef>
              <a:spcAft>
                <a:spcPts val="0"/>
              </a:spcAft>
              <a:buNone/>
            </a:pPr>
            <a:endParaRPr/>
          </a:p>
          <a:p>
            <a:pPr marL="0" lvl="0" indent="0" algn="l" rtl="0">
              <a:spcBef>
                <a:spcPts val="0"/>
              </a:spcBef>
              <a:spcAft>
                <a:spcPts val="0"/>
              </a:spcAft>
              <a:buNone/>
            </a:pPr>
            <a:r>
              <a:rPr lang="en"/>
              <a:t>The Camera component also defines the size and shape of the region that falls within the view. With these parameters set up, the camera can display what it currently “sees” to the screen. As the camera object moves and rotates, the displayed view will also move and rotate accordingly.</a:t>
            </a:r>
            <a:endParaRPr/>
          </a:p>
          <a:p>
            <a:pPr marL="0" lvl="0" indent="0" algn="l" rtl="0">
              <a:spcBef>
                <a:spcPts val="0"/>
              </a:spcBef>
              <a:spcAft>
                <a:spcPts val="0"/>
              </a:spcAft>
              <a:buNone/>
            </a:pPr>
            <a:endParaRPr/>
          </a:p>
          <a:p>
            <a:pPr marL="0" lvl="0" indent="0" algn="l" rtl="0">
              <a:spcBef>
                <a:spcPts val="0"/>
              </a:spcBef>
              <a:spcAft>
                <a:spcPts val="0"/>
              </a:spcAft>
              <a:buNone/>
            </a:pPr>
            <a:r>
              <a:rPr lang="en" sz="1050" b="1">
                <a:solidFill>
                  <a:srgbClr val="455463"/>
                </a:solidFill>
              </a:rPr>
              <a:t>Clear Flags</a:t>
            </a:r>
            <a:r>
              <a:rPr lang="en" sz="1050">
                <a:solidFill>
                  <a:srgbClr val="455463"/>
                </a:solidFill>
              </a:rPr>
              <a:t> determines which parts of the screen will be cleared. Each Camera stores color and depth information when it renders its view. The portions of the screen that are not drawn in are empty, and will display the skybox by default.</a:t>
            </a:r>
            <a:endParaRPr sz="1050">
              <a:solidFill>
                <a:srgbClr val="455463"/>
              </a:solidFill>
            </a:endParaRPr>
          </a:p>
          <a:p>
            <a:pPr marL="0" lvl="0" indent="0" algn="l" rtl="0">
              <a:spcBef>
                <a:spcPts val="0"/>
              </a:spcBef>
              <a:spcAft>
                <a:spcPts val="0"/>
              </a:spcAft>
              <a:buNone/>
            </a:pPr>
            <a:endParaRPr sz="1050" b="1">
              <a:solidFill>
                <a:srgbClr val="455463"/>
              </a:solidFill>
            </a:endParaRPr>
          </a:p>
          <a:p>
            <a:pPr marL="0" lvl="0" indent="0" algn="l" rtl="0">
              <a:spcBef>
                <a:spcPts val="0"/>
              </a:spcBef>
              <a:spcAft>
                <a:spcPts val="0"/>
              </a:spcAft>
              <a:buNone/>
            </a:pPr>
            <a:r>
              <a:rPr lang="en" sz="1050" b="1">
                <a:solidFill>
                  <a:srgbClr val="455463"/>
                </a:solidFill>
              </a:rPr>
              <a:t>Skyboxes </a:t>
            </a:r>
            <a:r>
              <a:rPr lang="en" sz="1050">
                <a:solidFill>
                  <a:srgbClr val="455463"/>
                </a:solidFill>
              </a:rPr>
              <a:t>are a wrapper around your entire scene that shows what the world looks like beyond your geometry.</a:t>
            </a:r>
            <a:endParaRPr sz="1050">
              <a:solidFill>
                <a:srgbClr val="455463"/>
              </a:solidFill>
            </a:endParaRPr>
          </a:p>
          <a:p>
            <a:pPr marL="0" lvl="0" indent="0" algn="l" rtl="0">
              <a:spcBef>
                <a:spcPts val="0"/>
              </a:spcBef>
              <a:spcAft>
                <a:spcPts val="0"/>
              </a:spcAft>
              <a:buNone/>
            </a:pPr>
            <a:endParaRPr sz="1050" b="1">
              <a:solidFill>
                <a:srgbClr val="455463"/>
              </a:solidFill>
            </a:endParaRPr>
          </a:p>
          <a:p>
            <a:pPr marL="0" lvl="0" indent="0" algn="l" rtl="0">
              <a:spcBef>
                <a:spcPts val="0"/>
              </a:spcBef>
              <a:spcAft>
                <a:spcPts val="0"/>
              </a:spcAft>
              <a:buNone/>
            </a:pPr>
            <a:r>
              <a:rPr lang="en" sz="1050" b="1">
                <a:solidFill>
                  <a:srgbClr val="455463"/>
                </a:solidFill>
              </a:rPr>
              <a:t>Clipping Planes</a:t>
            </a:r>
            <a:r>
              <a:rPr lang="en" sz="1050">
                <a:solidFill>
                  <a:srgbClr val="455463"/>
                </a:solidFill>
              </a:rPr>
              <a:t> is the</a:t>
            </a:r>
            <a:r>
              <a:rPr lang="en" sz="1050" b="1">
                <a:solidFill>
                  <a:srgbClr val="455463"/>
                </a:solidFill>
              </a:rPr>
              <a:t> </a:t>
            </a:r>
            <a:r>
              <a:rPr lang="en" sz="1050">
                <a:solidFill>
                  <a:srgbClr val="455463"/>
                </a:solidFill>
              </a:rPr>
              <a:t>distances from the camera to start and stop rendering.</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7c8269b52_13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27c8269b52_13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a:t>
            </a:r>
            <a:r>
              <a:rPr lang="en" b="1"/>
              <a:t>camera </a:t>
            </a:r>
            <a:r>
              <a:rPr lang="en"/>
              <a:t>is an object that defines a view in scene space. The object’s position defines the viewpoint, while the forward (Z) and upward (Y) axes of the object define the view direction and the top of the screen, respectively. </a:t>
            </a:r>
            <a:endParaRPr/>
          </a:p>
          <a:p>
            <a:pPr marL="0" lvl="0" indent="0" algn="l" rtl="0">
              <a:spcBef>
                <a:spcPts val="0"/>
              </a:spcBef>
              <a:spcAft>
                <a:spcPts val="0"/>
              </a:spcAft>
              <a:buNone/>
            </a:pPr>
            <a:endParaRPr/>
          </a:p>
          <a:p>
            <a:pPr marL="0" lvl="0" indent="0" algn="l" rtl="0">
              <a:spcBef>
                <a:spcPts val="0"/>
              </a:spcBef>
              <a:spcAft>
                <a:spcPts val="0"/>
              </a:spcAft>
              <a:buNone/>
            </a:pPr>
            <a:r>
              <a:rPr lang="en"/>
              <a:t>The Camera component also defines the size and shape of the region that falls within the view. With these parameters set up, the camera can display what it currently “sees” to the screen. As the camera object moves and rotates, the displayed view will also move and rotate accordingly.</a:t>
            </a:r>
            <a:endParaRPr/>
          </a:p>
          <a:p>
            <a:pPr marL="0" lvl="0" indent="0" algn="l" rtl="0">
              <a:spcBef>
                <a:spcPts val="0"/>
              </a:spcBef>
              <a:spcAft>
                <a:spcPts val="0"/>
              </a:spcAft>
              <a:buNone/>
            </a:pPr>
            <a:endParaRPr/>
          </a:p>
          <a:p>
            <a:pPr marL="0" lvl="0" indent="0" algn="l" rtl="0">
              <a:spcBef>
                <a:spcPts val="0"/>
              </a:spcBef>
              <a:spcAft>
                <a:spcPts val="0"/>
              </a:spcAft>
              <a:buNone/>
            </a:pPr>
            <a:r>
              <a:rPr lang="en" sz="1050" b="1">
                <a:solidFill>
                  <a:srgbClr val="455463"/>
                </a:solidFill>
              </a:rPr>
              <a:t>Clear Flags</a:t>
            </a:r>
            <a:r>
              <a:rPr lang="en" sz="1050">
                <a:solidFill>
                  <a:srgbClr val="455463"/>
                </a:solidFill>
              </a:rPr>
              <a:t> determines which parts of the screen will be cleared. Each Camera stores color and depth information when it renders its view. The portions of the screen that are not drawn in are empty, and will display the skybox by default.</a:t>
            </a:r>
            <a:endParaRPr sz="1050">
              <a:solidFill>
                <a:srgbClr val="455463"/>
              </a:solidFill>
            </a:endParaRPr>
          </a:p>
          <a:p>
            <a:pPr marL="0" lvl="0" indent="0" algn="l" rtl="0">
              <a:spcBef>
                <a:spcPts val="0"/>
              </a:spcBef>
              <a:spcAft>
                <a:spcPts val="0"/>
              </a:spcAft>
              <a:buNone/>
            </a:pPr>
            <a:endParaRPr sz="1050" b="1">
              <a:solidFill>
                <a:srgbClr val="455463"/>
              </a:solidFill>
            </a:endParaRPr>
          </a:p>
          <a:p>
            <a:pPr marL="0" lvl="0" indent="0" algn="l" rtl="0">
              <a:spcBef>
                <a:spcPts val="0"/>
              </a:spcBef>
              <a:spcAft>
                <a:spcPts val="0"/>
              </a:spcAft>
              <a:buNone/>
            </a:pPr>
            <a:r>
              <a:rPr lang="en" sz="1050" b="1">
                <a:solidFill>
                  <a:srgbClr val="455463"/>
                </a:solidFill>
              </a:rPr>
              <a:t>Skyboxes </a:t>
            </a:r>
            <a:r>
              <a:rPr lang="en" sz="1050">
                <a:solidFill>
                  <a:srgbClr val="455463"/>
                </a:solidFill>
              </a:rPr>
              <a:t>are a wrapper around your entire scene that shows what the world looks like beyond your geometry.</a:t>
            </a:r>
            <a:endParaRPr sz="1050">
              <a:solidFill>
                <a:srgbClr val="455463"/>
              </a:solidFill>
            </a:endParaRPr>
          </a:p>
          <a:p>
            <a:pPr marL="0" lvl="0" indent="0" algn="l" rtl="0">
              <a:spcBef>
                <a:spcPts val="0"/>
              </a:spcBef>
              <a:spcAft>
                <a:spcPts val="0"/>
              </a:spcAft>
              <a:buNone/>
            </a:pPr>
            <a:endParaRPr sz="1050" b="1">
              <a:solidFill>
                <a:srgbClr val="455463"/>
              </a:solidFill>
            </a:endParaRPr>
          </a:p>
          <a:p>
            <a:pPr marL="0" lvl="0" indent="0" algn="l" rtl="0">
              <a:spcBef>
                <a:spcPts val="0"/>
              </a:spcBef>
              <a:spcAft>
                <a:spcPts val="0"/>
              </a:spcAft>
              <a:buNone/>
            </a:pPr>
            <a:r>
              <a:rPr lang="en" sz="1050" b="1">
                <a:solidFill>
                  <a:srgbClr val="455463"/>
                </a:solidFill>
              </a:rPr>
              <a:t>Clipping Planes</a:t>
            </a:r>
            <a:r>
              <a:rPr lang="en" sz="1050">
                <a:solidFill>
                  <a:srgbClr val="455463"/>
                </a:solidFill>
              </a:rPr>
              <a:t> is the</a:t>
            </a:r>
            <a:r>
              <a:rPr lang="en" sz="1050" b="1">
                <a:solidFill>
                  <a:srgbClr val="455463"/>
                </a:solidFill>
              </a:rPr>
              <a:t> </a:t>
            </a:r>
            <a:r>
              <a:rPr lang="en" sz="1050">
                <a:solidFill>
                  <a:srgbClr val="455463"/>
                </a:solidFill>
              </a:rPr>
              <a:t>distances from the camera to start and stop rendering.</a:t>
            </a:r>
            <a:endParaRPr/>
          </a:p>
          <a:p>
            <a:pPr marL="0" lvl="0" indent="0" algn="l" rtl="0">
              <a:spcBef>
                <a:spcPts val="0"/>
              </a:spcBef>
              <a:spcAft>
                <a:spcPts val="0"/>
              </a:spcAft>
              <a:buNone/>
            </a:pPr>
            <a:endParaRPr sz="1050" b="1">
              <a:solidFill>
                <a:srgbClr val="455463"/>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954e04667_0_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954e0466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must sign all packages built for the device with a Magic Leap developer certificate. There are two different certificate types: develop and submission.</a:t>
            </a:r>
            <a:br>
              <a:rPr lang="en"/>
            </a:br>
            <a:br>
              <a:rPr lang="en"/>
            </a:br>
            <a:r>
              <a:rPr lang="en"/>
              <a:t>Develop certificates are used to sign multiple apps during development. Submission certificates are generated for each app you submit to the Magic Leap World store.</a:t>
            </a:r>
            <a:br>
              <a:rPr lang="en"/>
            </a:br>
            <a:br>
              <a:rPr lang="en"/>
            </a:br>
            <a:r>
              <a:rPr lang="en"/>
              <a:t>You must store the .cert and .priv files in the same directory.</a:t>
            </a:r>
            <a:br>
              <a:rPr lang="en"/>
            </a:br>
            <a:br>
              <a:rPr lang="en"/>
            </a:b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For Windows Mixed Reality (you will be in the regular Unity version so you won’t even see LuminOS as an option):</a:t>
            </a:r>
            <a:endParaRPr/>
          </a:p>
          <a:p>
            <a:pPr marL="0" lvl="0" indent="0" algn="l" rtl="0">
              <a:spcBef>
                <a:spcPts val="0"/>
              </a:spcBef>
              <a:spcAft>
                <a:spcPts val="0"/>
              </a:spcAft>
              <a:buNone/>
            </a:pPr>
            <a:endParaRPr/>
          </a:p>
          <a:p>
            <a:pPr marL="0" lvl="0" indent="0" algn="l" rtl="0">
              <a:spcBef>
                <a:spcPts val="0"/>
              </a:spcBef>
              <a:spcAft>
                <a:spcPts val="0"/>
              </a:spcAft>
              <a:buNone/>
            </a:pPr>
            <a:r>
              <a:rPr lang="en"/>
              <a:t>Select the </a:t>
            </a:r>
            <a:r>
              <a:rPr lang="en" b="1"/>
              <a:t>Universal Windows Platform </a:t>
            </a:r>
            <a:r>
              <a:rPr lang="en"/>
              <a:t>and leave Target Device at Any Device. For HoloLens, change it to HoloLens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508b8ad4e4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508b8ad4e4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7c8269b52_13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27c8269b52_13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WMR leave Target Device to Any device. </a:t>
            </a:r>
            <a:endParaRPr/>
          </a:p>
          <a:p>
            <a:pPr marL="0" lvl="0" indent="0" algn="l" rtl="0">
              <a:spcBef>
                <a:spcPts val="0"/>
              </a:spcBef>
              <a:spcAft>
                <a:spcPts val="0"/>
              </a:spcAft>
              <a:buNone/>
            </a:pPr>
            <a:r>
              <a:rPr lang="en"/>
              <a:t>For HoloLens set Target Device to HoloLens</a:t>
            </a:r>
            <a:endParaRPr/>
          </a:p>
          <a:p>
            <a:pPr marL="0" lvl="0" indent="0" algn="l" rtl="0">
              <a:spcBef>
                <a:spcPts val="0"/>
              </a:spcBef>
              <a:spcAft>
                <a:spcPts val="0"/>
              </a:spcAft>
              <a:buNone/>
            </a:pPr>
            <a:endParaRPr i="1"/>
          </a:p>
          <a:p>
            <a:pPr marL="0" lvl="0" indent="0" algn="l" rtl="0">
              <a:spcBef>
                <a:spcPts val="0"/>
              </a:spcBef>
              <a:spcAft>
                <a:spcPts val="0"/>
              </a:spcAft>
              <a:buNone/>
            </a:pPr>
            <a:endParaRPr i="1"/>
          </a:p>
          <a:p>
            <a:pPr marL="0" lvl="0" indent="0" algn="l" rtl="0">
              <a:spcBef>
                <a:spcPts val="0"/>
              </a:spcBef>
              <a:spcAft>
                <a:spcPts val="0"/>
              </a:spcAft>
              <a:buNone/>
            </a:pPr>
            <a:r>
              <a:rPr lang="en" i="1"/>
              <a:t>Build Settings</a:t>
            </a:r>
            <a:endParaRPr/>
          </a:p>
          <a:p>
            <a:pPr marL="0" lvl="0" indent="0" algn="l" rtl="0">
              <a:spcBef>
                <a:spcPts val="0"/>
              </a:spcBef>
              <a:spcAft>
                <a:spcPts val="0"/>
              </a:spcAft>
              <a:buNone/>
            </a:pPr>
            <a:endParaRPr/>
          </a:p>
          <a:p>
            <a:pPr marL="0" lvl="0" indent="0" algn="l" rtl="0">
              <a:spcBef>
                <a:spcPts val="0"/>
              </a:spcBef>
              <a:spcAft>
                <a:spcPts val="0"/>
              </a:spcAft>
              <a:buNone/>
            </a:pPr>
            <a:r>
              <a:rPr lang="en"/>
              <a:t>In order to debug scripts, check the “</a:t>
            </a:r>
            <a:r>
              <a:rPr lang="en" b="1"/>
              <a:t>Unity C# project</a:t>
            </a:r>
            <a:r>
              <a:rPr lang="en"/>
              <a:t>” box. This will create Assembly-CSharp-* projects compatible with Universal Windows Apps. </a:t>
            </a:r>
            <a:r>
              <a:rPr lang="en" b="1"/>
              <a:t>Note</a:t>
            </a:r>
            <a:r>
              <a:rPr lang="en"/>
              <a:t>: if previously Unity C# projects was unchecked, build to empty folder or delete .sln and .csproj, because Unity needs to add references to those files, but if they’ll be present - Unity won’t overwrite them</a:t>
            </a:r>
            <a:endParaRPr/>
          </a:p>
          <a:p>
            <a:pPr marL="0" lvl="0" indent="0" algn="l" rtl="0">
              <a:spcBef>
                <a:spcPts val="0"/>
              </a:spcBef>
              <a:spcAft>
                <a:spcPts val="0"/>
              </a:spcAft>
              <a:buNone/>
            </a:pPr>
            <a:endParaRPr/>
          </a:p>
          <a:p>
            <a:pPr marL="0" lvl="0" indent="0" algn="l" rtl="0">
              <a:spcBef>
                <a:spcPts val="0"/>
              </a:spcBef>
              <a:spcAft>
                <a:spcPts val="0"/>
              </a:spcAft>
              <a:buNone/>
            </a:pPr>
            <a:r>
              <a:rPr lang="en"/>
              <a:t>Scripting backend is a framework that powers scripting in Unity. Unity supports three different scripting backends depending on the target platform: Mono, .NET and IL2CPP. Universal Windows Platform, however, supports only two: .NET and IL2CPP.</a:t>
            </a:r>
            <a:br>
              <a:rPr lang="en"/>
            </a:br>
            <a:br>
              <a:rPr lang="en"/>
            </a:br>
            <a:r>
              <a:rPr lang="en"/>
              <a:t>You can switch between selected scripting backend in player settings.</a:t>
            </a:r>
            <a:endParaRPr/>
          </a:p>
          <a:p>
            <a:pPr marL="0" lvl="0" indent="0" algn="l" rtl="0">
              <a:spcBef>
                <a:spcPts val="0"/>
              </a:spcBef>
              <a:spcAft>
                <a:spcPts val="0"/>
              </a:spcAft>
              <a:buNone/>
            </a:pPr>
            <a:endParaRPr/>
          </a:p>
          <a:p>
            <a:pPr marL="0" lvl="0" indent="0" algn="l" rtl="0">
              <a:spcBef>
                <a:spcPts val="0"/>
              </a:spcBef>
              <a:spcAft>
                <a:spcPts val="0"/>
              </a:spcAft>
              <a:buNone/>
            </a:pPr>
            <a:r>
              <a:rPr lang="en"/>
              <a:t>IL2CPP is a fully-supported scripting back end that can be used as an alternative to .NET when building projects for Universal Windows Platform. When building a project using IL2CPP, Unity converts IL code from scripts and assemblies to C++ before creating a native binary. Refer to the Unity Manual page on IL2CPP for more information.</a:t>
            </a:r>
            <a:endParaRPr/>
          </a:p>
          <a:p>
            <a:pPr marL="0" lvl="0" indent="0" algn="l" rtl="0">
              <a:spcBef>
                <a:spcPts val="0"/>
              </a:spcBef>
              <a:spcAft>
                <a:spcPts val="0"/>
              </a:spcAft>
              <a:buNone/>
            </a:pPr>
            <a:endParaRPr/>
          </a:p>
          <a:p>
            <a:pPr marL="0" lvl="0" indent="0" algn="l" rtl="0">
              <a:spcBef>
                <a:spcPts val="0"/>
              </a:spcBef>
              <a:spcAft>
                <a:spcPts val="0"/>
              </a:spcAft>
              <a:buNone/>
            </a:pPr>
            <a:r>
              <a:rPr lang="en"/>
              <a:t>The .NET Scripting Backend is using Microsofts .NET to power scripting. Unlike other Unity platforms, Universal Windows Platform is not using .NET 3.5 Class Libraries profile, but rather a subset of .NET 4.5. This is due to Windows Store certification requirements. This means that the platform has some incompatibilities compared to other platforms, such as different plugin model and many missing types that are present in .NET 3.5 profile that Unity normally uses.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508b8ad4e4_0_10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508b8ad4e4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508b8ad4e4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508b8ad4e4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4A4A4A"/>
                </a:solidFill>
                <a:highlight>
                  <a:srgbClr val="FFFFFF"/>
                </a:highlight>
              </a:rPr>
              <a:t>Select Player Settings and under the Inspector tab in the Lumin OS settings section under Publishing Setting, browse to your Magic Leap developer certificate. Learn more about </a:t>
            </a:r>
            <a:r>
              <a:rPr lang="en" sz="1050" u="sng">
                <a:solidFill>
                  <a:srgbClr val="F12742"/>
                </a:solidFill>
                <a:highlight>
                  <a:srgbClr val="FFFFFF"/>
                </a:highlight>
                <a:hlinkClick r:id="rId3"/>
              </a:rPr>
              <a:t>Developer Cert</a:t>
            </a:r>
            <a:r>
              <a:rPr lang="en" sz="1050">
                <a:solidFill>
                  <a:srgbClr val="4A4A4A"/>
                </a:solidFill>
                <a:highlight>
                  <a:srgbClr val="FFFFFF"/>
                </a:highlight>
              </a:rPr>
              <a:t>.</a:t>
            </a:r>
            <a:endParaRPr sz="1050">
              <a:solidFill>
                <a:srgbClr val="4A4A4A"/>
              </a:solidFill>
              <a:highlight>
                <a:srgbClr val="FFFFFF"/>
              </a:highlight>
            </a:endParaRPr>
          </a:p>
          <a:p>
            <a:pPr marL="0" lvl="0" indent="0" algn="l" rtl="0">
              <a:spcBef>
                <a:spcPts val="0"/>
              </a:spcBef>
              <a:spcAft>
                <a:spcPts val="0"/>
              </a:spcAft>
              <a:buNone/>
            </a:pPr>
            <a:endParaRPr sz="1050">
              <a:solidFill>
                <a:srgbClr val="4A4A4A"/>
              </a:solidFill>
              <a:highlight>
                <a:srgbClr val="FFFFFF"/>
              </a:highlight>
            </a:endParaRPr>
          </a:p>
          <a:p>
            <a:pPr marL="0" lvl="0" indent="0" algn="l" rtl="0">
              <a:spcBef>
                <a:spcPts val="0"/>
              </a:spcBef>
              <a:spcAft>
                <a:spcPts val="0"/>
              </a:spcAft>
              <a:buNone/>
            </a:pPr>
            <a:endParaRPr i="1"/>
          </a:p>
          <a:p>
            <a:pPr marL="0" lvl="0" indent="0" algn="l" rtl="0">
              <a:spcBef>
                <a:spcPts val="0"/>
              </a:spcBef>
              <a:spcAft>
                <a:spcPts val="0"/>
              </a:spcAft>
              <a:buNone/>
            </a:pPr>
            <a:r>
              <a:rPr lang="en" sz="1050">
                <a:solidFill>
                  <a:srgbClr val="4A4A4A"/>
                </a:solidFill>
                <a:highlight>
                  <a:srgbClr val="FFFFFF"/>
                </a:highlight>
              </a:rPr>
              <a:t>You must sign your applications and packages with a developer certificate </a:t>
            </a:r>
            <a:r>
              <a:rPr lang="en" sz="1050" b="1">
                <a:solidFill>
                  <a:srgbClr val="4A4A4A"/>
                </a:solidFill>
                <a:highlight>
                  <a:srgbClr val="FFFFFF"/>
                </a:highlight>
              </a:rPr>
              <a:t>generated from the Creator Portal</a:t>
            </a:r>
            <a:r>
              <a:rPr lang="en" sz="1050">
                <a:solidFill>
                  <a:srgbClr val="4A4A4A"/>
                </a:solidFill>
                <a:highlight>
                  <a:srgbClr val="FFFFFF"/>
                </a:highlight>
              </a:rPr>
              <a:t> to install or run them on Magic Leap One. You can use a single development certificate to sign all your applications under development.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508b8ad4e4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508b8ad4e4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4A4A4A"/>
                </a:solidFill>
                <a:highlight>
                  <a:srgbClr val="FFFFFF"/>
                </a:highlight>
              </a:rPr>
              <a:t>Under Identification, enter your Bundle Identifier to identify your package. This name must be unique to submit your app to Magic Leap World. You are limited to 128 alphanumeric characters. We recommend using the following format: </a:t>
            </a:r>
            <a:r>
              <a:rPr lang="en" sz="1050" i="1">
                <a:solidFill>
                  <a:srgbClr val="4A4A4A"/>
                </a:solidFill>
                <a:highlight>
                  <a:srgbClr val="FFFFFF"/>
                </a:highlight>
              </a:rPr>
              <a:t>.com.company.application</a:t>
            </a:r>
            <a:r>
              <a:rPr lang="en" sz="1050">
                <a:solidFill>
                  <a:srgbClr val="4A4A4A"/>
                </a:solidFill>
                <a:highlight>
                  <a:srgbClr val="FFFFFF"/>
                </a:highlight>
              </a:rPr>
              <a: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8712c895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8712c895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goo.gl/o8e54h</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7c8269b52_13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7c8269b52_13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dirty="0"/>
              <a:t>Project Settings (</a:t>
            </a:r>
            <a:r>
              <a:rPr lang="en-US" i="1" dirty="0"/>
              <a:t>For Windows Mixed Reality</a:t>
            </a:r>
            <a:r>
              <a:rPr lang="en" i="1" dirty="0"/>
              <a:t>)</a:t>
            </a:r>
            <a:endParaRPr i="1" dirty="0"/>
          </a:p>
          <a:p>
            <a:pPr marL="0" lvl="0" indent="0" algn="l" rtl="0">
              <a:spcBef>
                <a:spcPts val="0"/>
              </a:spcBef>
              <a:spcAft>
                <a:spcPts val="0"/>
              </a:spcAft>
              <a:buNone/>
            </a:pPr>
            <a:endParaRPr dirty="0"/>
          </a:p>
          <a:p>
            <a:pPr marL="0" lvl="0" indent="0" algn="l" rtl="0">
              <a:spcBef>
                <a:spcPts val="0"/>
              </a:spcBef>
              <a:spcAft>
                <a:spcPts val="0"/>
              </a:spcAft>
              <a:buNone/>
            </a:pPr>
            <a:r>
              <a:rPr lang="en" dirty="0"/>
              <a:t>Enable Virtual Reality support on Unity targeting the Windows 10 SDK:</a:t>
            </a:r>
            <a:endParaRPr dirty="0"/>
          </a:p>
          <a:p>
            <a:pPr marL="0" lvl="0" indent="0" algn="l" rtl="0">
              <a:spcBef>
                <a:spcPts val="0"/>
              </a:spcBef>
              <a:spcAft>
                <a:spcPts val="0"/>
              </a:spcAft>
              <a:buNone/>
            </a:pPr>
            <a:r>
              <a:rPr lang="en" dirty="0">
                <a:latin typeface="Courier New"/>
                <a:ea typeface="Courier New"/>
                <a:cs typeface="Courier New"/>
                <a:sym typeface="Courier New"/>
              </a:rPr>
              <a:t>o</a:t>
            </a:r>
            <a:r>
              <a:rPr lang="en" sz="700" dirty="0">
                <a:latin typeface="Times New Roman"/>
                <a:ea typeface="Times New Roman"/>
                <a:cs typeface="Times New Roman"/>
                <a:sym typeface="Times New Roman"/>
              </a:rPr>
              <a:t>   </a:t>
            </a:r>
            <a:r>
              <a:rPr lang="en" dirty="0"/>
              <a:t>Select </a:t>
            </a:r>
            <a:r>
              <a:rPr lang="en" b="1" dirty="0"/>
              <a:t>Edit &gt; Project Settings &gt; Player</a:t>
            </a:r>
            <a:endParaRPr b="1" dirty="0"/>
          </a:p>
          <a:p>
            <a:pPr marL="0" lvl="0" indent="0" algn="l" rtl="0">
              <a:spcBef>
                <a:spcPts val="0"/>
              </a:spcBef>
              <a:spcAft>
                <a:spcPts val="0"/>
              </a:spcAft>
              <a:buNone/>
            </a:pPr>
            <a:r>
              <a:rPr lang="en" dirty="0">
                <a:latin typeface="Courier New"/>
                <a:ea typeface="Courier New"/>
                <a:cs typeface="Courier New"/>
                <a:sym typeface="Courier New"/>
              </a:rPr>
              <a:t>o</a:t>
            </a:r>
            <a:r>
              <a:rPr lang="en" sz="700" dirty="0">
                <a:latin typeface="Times New Roman"/>
                <a:ea typeface="Times New Roman"/>
                <a:cs typeface="Times New Roman"/>
                <a:sym typeface="Times New Roman"/>
              </a:rPr>
              <a:t>   </a:t>
            </a:r>
            <a:r>
              <a:rPr lang="en" dirty="0"/>
              <a:t>In the Inspector panel click on the </a:t>
            </a:r>
            <a:r>
              <a:rPr lang="en" b="1" dirty="0"/>
              <a:t>Windows Store</a:t>
            </a:r>
            <a:r>
              <a:rPr lang="en" dirty="0"/>
              <a:t> </a:t>
            </a:r>
            <a:r>
              <a:rPr lang="en" b="1" dirty="0"/>
              <a:t>tab</a:t>
            </a:r>
            <a:endParaRPr dirty="0"/>
          </a:p>
          <a:p>
            <a:pPr marL="0" lvl="0" indent="0" algn="l" rtl="0">
              <a:spcBef>
                <a:spcPts val="0"/>
              </a:spcBef>
              <a:spcAft>
                <a:spcPts val="0"/>
              </a:spcAft>
              <a:buNone/>
            </a:pPr>
            <a:r>
              <a:rPr lang="en" dirty="0">
                <a:latin typeface="Courier New"/>
                <a:ea typeface="Courier New"/>
                <a:cs typeface="Courier New"/>
                <a:sym typeface="Courier New"/>
              </a:rPr>
              <a:t>o</a:t>
            </a:r>
            <a:r>
              <a:rPr lang="en" sz="700" dirty="0">
                <a:latin typeface="Times New Roman"/>
                <a:ea typeface="Times New Roman"/>
                <a:cs typeface="Times New Roman"/>
                <a:sym typeface="Times New Roman"/>
              </a:rPr>
              <a:t>   </a:t>
            </a:r>
            <a:r>
              <a:rPr lang="en" dirty="0"/>
              <a:t>In the </a:t>
            </a:r>
            <a:r>
              <a:rPr lang="en" b="1" dirty="0"/>
              <a:t>XR Settings</a:t>
            </a:r>
            <a:r>
              <a:rPr lang="en" dirty="0"/>
              <a:t> section, check the </a:t>
            </a:r>
            <a:r>
              <a:rPr lang="en" b="1" dirty="0"/>
              <a:t>Virtual Reality Supported</a:t>
            </a:r>
            <a:r>
              <a:rPr lang="en" dirty="0"/>
              <a:t> checkbox and confirm "</a:t>
            </a:r>
            <a:r>
              <a:rPr lang="en" b="1" dirty="0"/>
              <a:t>Windows Mixed Reality</a:t>
            </a:r>
            <a:r>
              <a:rPr lang="en" dirty="0"/>
              <a:t>" is listed as a supported SDK</a:t>
            </a:r>
            <a:endParaRPr dirty="0"/>
          </a:p>
          <a:p>
            <a:pPr marL="457200" lvl="0" indent="-298450" algn="l" rtl="0">
              <a:spcBef>
                <a:spcPts val="0"/>
              </a:spcBef>
              <a:spcAft>
                <a:spcPts val="0"/>
              </a:spcAft>
              <a:buSzPts val="1100"/>
              <a:buChar char="-"/>
            </a:pPr>
            <a:r>
              <a:rPr lang="en" dirty="0"/>
              <a:t>Head tracking and the appropriate field of view (FOV) is automatically applied to the Camera if your device is head-mounted.</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i="1" dirty="0"/>
          </a:p>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27c8269b52_13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27c8269b52_13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i="1" dirty="0"/>
              <a:t>HOLOLENS &amp; WMR:  </a:t>
            </a:r>
            <a:r>
              <a:rPr lang="en" i="1" dirty="0"/>
              <a:t>Adding the MR toolkit</a:t>
            </a:r>
            <a:endParaRPr i="1" dirty="0"/>
          </a:p>
          <a:p>
            <a:pPr marL="0" lvl="0" indent="0" algn="l" rtl="0">
              <a:spcBef>
                <a:spcPts val="0"/>
              </a:spcBef>
              <a:spcAft>
                <a:spcPts val="0"/>
              </a:spcAft>
              <a:buNone/>
            </a:pPr>
            <a:endParaRPr i="1" dirty="0"/>
          </a:p>
          <a:p>
            <a:pPr marL="0" lvl="0" indent="0" algn="l" rtl="0">
              <a:spcBef>
                <a:spcPts val="0"/>
              </a:spcBef>
              <a:spcAft>
                <a:spcPts val="0"/>
              </a:spcAft>
              <a:buNone/>
            </a:pPr>
            <a:r>
              <a:rPr lang="en" u="sng" dirty="0">
                <a:solidFill>
                  <a:schemeClr val="hlink"/>
                </a:solidFill>
                <a:hlinkClick r:id="rId3"/>
              </a:rPr>
              <a:t>https://github.com/Microsoft/MixedRealityToolkit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sz="1200" dirty="0">
                <a:solidFill>
                  <a:srgbClr val="24292E"/>
                </a:solidFill>
                <a:highlight>
                  <a:srgbClr val="FFFFFF"/>
                </a:highlight>
              </a:rPr>
              <a:t>The Mixed Reality Toolkit for Unity includes many API's to accelerate the development of Mixed Reality projects</a:t>
            </a:r>
            <a:endParaRPr sz="1200" dirty="0">
              <a:solidFill>
                <a:srgbClr val="24292E"/>
              </a:solidFill>
              <a:highlight>
                <a:srgbClr val="FFFFFF"/>
              </a:highlight>
            </a:endParaRPr>
          </a:p>
          <a:p>
            <a:pPr marL="0" lvl="0" indent="0" algn="l" rtl="0">
              <a:spcBef>
                <a:spcPts val="0"/>
              </a:spcBef>
              <a:spcAft>
                <a:spcPts val="0"/>
              </a:spcAft>
              <a:buNone/>
            </a:pPr>
            <a:endParaRPr sz="1200" dirty="0">
              <a:solidFill>
                <a:srgbClr val="24292E"/>
              </a:solidFill>
              <a:highlight>
                <a:srgbClr val="FFFFFF"/>
              </a:highlight>
            </a:endParaRPr>
          </a:p>
          <a:p>
            <a:pPr marL="0" lvl="0" indent="0" algn="l" rtl="0">
              <a:spcBef>
                <a:spcPts val="0"/>
              </a:spcBef>
              <a:spcAft>
                <a:spcPts val="0"/>
              </a:spcAft>
              <a:buNone/>
            </a:pPr>
            <a:r>
              <a:rPr lang="en" sz="1200" u="sng" dirty="0">
                <a:solidFill>
                  <a:schemeClr val="hlink"/>
                </a:solidFill>
                <a:highlight>
                  <a:srgbClr val="FFFFFF"/>
                </a:highlight>
                <a:hlinkClick r:id="rId4"/>
              </a:rPr>
              <a:t>https://github.com/Microsoft/MixedRealityToolkit-Unity/blob/master/GettingStarted.md</a:t>
            </a:r>
            <a:endParaRPr sz="1200" dirty="0">
              <a:solidFill>
                <a:srgbClr val="24292E"/>
              </a:solidFill>
              <a:highlight>
                <a:srgbClr val="FFFFFF"/>
              </a:highlight>
            </a:endParaRPr>
          </a:p>
          <a:p>
            <a:pPr marL="0" lvl="0" indent="0" algn="l" rtl="0">
              <a:spcBef>
                <a:spcPts val="0"/>
              </a:spcBef>
              <a:spcAft>
                <a:spcPts val="0"/>
              </a:spcAft>
              <a:buNone/>
            </a:pPr>
            <a:endParaRPr sz="1200" dirty="0">
              <a:solidFill>
                <a:srgbClr val="24292E"/>
              </a:solidFill>
              <a:highlight>
                <a:srgbClr val="FFFFFF"/>
              </a:highlight>
            </a:endParaRPr>
          </a:p>
          <a:p>
            <a:pPr marL="0" lvl="0" indent="0" algn="l" rtl="0">
              <a:spcBef>
                <a:spcPts val="0"/>
              </a:spcBef>
              <a:spcAft>
                <a:spcPts val="0"/>
              </a:spcAft>
              <a:buNone/>
            </a:pPr>
            <a:r>
              <a:rPr lang="en" sz="1200" dirty="0">
                <a:solidFill>
                  <a:srgbClr val="24292E"/>
                </a:solidFill>
                <a:highlight>
                  <a:srgbClr val="FFFFFF"/>
                </a:highlight>
              </a:rPr>
              <a:t>After downloading/cloning the MRTK, then you need to import package into Unity project</a:t>
            </a:r>
            <a:endParaRPr sz="1200" dirty="0">
              <a:solidFill>
                <a:srgbClr val="24292E"/>
              </a:solidFill>
              <a:highlight>
                <a:srgbClr val="FFFFFF"/>
              </a:highlight>
            </a:endParaRPr>
          </a:p>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30d5ea5b0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30d5ea5b0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i="1" dirty="0"/>
              <a:t>HOLOLENS AND WMR: </a:t>
            </a:r>
            <a:r>
              <a:rPr lang="en" i="1" dirty="0"/>
              <a:t>Adding the MR toolkit</a:t>
            </a:r>
            <a:endParaRPr i="1" dirty="0"/>
          </a:p>
          <a:p>
            <a:pPr marL="0" lvl="0" indent="0" algn="l" rtl="0">
              <a:spcBef>
                <a:spcPts val="0"/>
              </a:spcBef>
              <a:spcAft>
                <a:spcPts val="0"/>
              </a:spcAft>
              <a:buNone/>
            </a:pPr>
            <a:endParaRPr i="1" dirty="0"/>
          </a:p>
          <a:p>
            <a:pPr marL="0" lvl="0" indent="0" algn="l" rtl="0">
              <a:spcBef>
                <a:spcPts val="0"/>
              </a:spcBef>
              <a:spcAft>
                <a:spcPts val="0"/>
              </a:spcAft>
              <a:buNone/>
            </a:pPr>
            <a:r>
              <a:rPr lang="en" u="sng" dirty="0">
                <a:solidFill>
                  <a:schemeClr val="hlink"/>
                </a:solidFill>
                <a:hlinkClick r:id="rId3"/>
              </a:rPr>
              <a:t>https://github.com/Microsoft/MixedRealityToolkit</a:t>
            </a:r>
            <a:endParaRPr dirty="0"/>
          </a:p>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30d5ea5b0d_0_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30d5ea5b0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Creating a Cube</a:t>
            </a:r>
            <a:endParaRPr/>
          </a:p>
          <a:p>
            <a:pPr marL="0" lvl="0" indent="0" algn="l" rtl="0">
              <a:spcBef>
                <a:spcPts val="0"/>
              </a:spcBef>
              <a:spcAft>
                <a:spcPts val="0"/>
              </a:spcAft>
              <a:buNone/>
            </a:pPr>
            <a:endParaRPr/>
          </a:p>
          <a:p>
            <a:pPr marL="0" lvl="0" indent="0" algn="l" rtl="0">
              <a:spcBef>
                <a:spcPts val="0"/>
              </a:spcBef>
              <a:spcAft>
                <a:spcPts val="0"/>
              </a:spcAft>
              <a:buNone/>
            </a:pPr>
            <a:r>
              <a:rPr lang="en"/>
              <a:t>-</a:t>
            </a:r>
            <a:r>
              <a:rPr lang="en" sz="700"/>
              <a:t>          </a:t>
            </a:r>
            <a:r>
              <a:rPr lang="en"/>
              <a:t>In the Hierarchy panel, select the </a:t>
            </a:r>
            <a:r>
              <a:rPr lang="en" b="1"/>
              <a:t>Create</a:t>
            </a:r>
            <a:r>
              <a:rPr lang="en"/>
              <a:t> dropdown and choose </a:t>
            </a:r>
            <a:r>
              <a:rPr lang="en" b="1"/>
              <a:t>3D Object &gt; Cube</a:t>
            </a:r>
            <a:endParaRPr b="1"/>
          </a:p>
          <a:p>
            <a:pPr marL="0" lvl="0" indent="0" algn="l" rtl="0">
              <a:spcBef>
                <a:spcPts val="0"/>
              </a:spcBef>
              <a:spcAft>
                <a:spcPts val="0"/>
              </a:spcAft>
              <a:buNone/>
            </a:pPr>
            <a:r>
              <a:rPr lang="en"/>
              <a:t>-</a:t>
            </a:r>
            <a:r>
              <a:rPr lang="en" sz="700"/>
              <a:t>          </a:t>
            </a:r>
            <a:r>
              <a:rPr lang="en"/>
              <a:t>Select the Cube in the Hierarchy panel</a:t>
            </a:r>
            <a:endParaRPr/>
          </a:p>
          <a:p>
            <a:pPr marL="0" lvl="0" indent="0" algn="l" rtl="0">
              <a:spcBef>
                <a:spcPts val="0"/>
              </a:spcBef>
              <a:spcAft>
                <a:spcPts val="0"/>
              </a:spcAft>
              <a:buNone/>
            </a:pPr>
            <a:r>
              <a:rPr lang="en"/>
              <a:t>-</a:t>
            </a:r>
            <a:r>
              <a:rPr lang="en" sz="700"/>
              <a:t>          </a:t>
            </a:r>
            <a:r>
              <a:rPr lang="en"/>
              <a:t>In the Inspector find the Transform component and change</a:t>
            </a:r>
            <a:endParaRPr/>
          </a:p>
          <a:p>
            <a:pPr marL="0" lvl="0" indent="457200" algn="l" rtl="0">
              <a:spcBef>
                <a:spcPts val="0"/>
              </a:spcBef>
              <a:spcAft>
                <a:spcPts val="0"/>
              </a:spcAft>
              <a:buNone/>
            </a:pPr>
            <a:r>
              <a:rPr lang="en">
                <a:latin typeface="Courier New"/>
                <a:ea typeface="Courier New"/>
                <a:cs typeface="Courier New"/>
                <a:sym typeface="Courier New"/>
              </a:rPr>
              <a:t>o</a:t>
            </a:r>
            <a:r>
              <a:rPr lang="en" sz="700">
                <a:latin typeface="Times New Roman"/>
                <a:ea typeface="Times New Roman"/>
                <a:cs typeface="Times New Roman"/>
                <a:sym typeface="Times New Roman"/>
              </a:rPr>
              <a:t>   </a:t>
            </a:r>
            <a:r>
              <a:rPr lang="en" b="1"/>
              <a:t>Position to (X: 0, Y: 0, Z: 2)</a:t>
            </a:r>
            <a:endParaRPr b="1"/>
          </a:p>
          <a:p>
            <a:pPr marL="0" lvl="0" indent="457200" algn="l" rtl="0">
              <a:spcBef>
                <a:spcPts val="0"/>
              </a:spcBef>
              <a:spcAft>
                <a:spcPts val="0"/>
              </a:spcAft>
              <a:buNone/>
            </a:pPr>
            <a:r>
              <a:rPr lang="en">
                <a:latin typeface="Courier New"/>
                <a:ea typeface="Courier New"/>
                <a:cs typeface="Courier New"/>
                <a:sym typeface="Courier New"/>
              </a:rPr>
              <a:t>o</a:t>
            </a:r>
            <a:r>
              <a:rPr lang="en" sz="700">
                <a:latin typeface="Times New Roman"/>
                <a:ea typeface="Times New Roman"/>
                <a:cs typeface="Times New Roman"/>
                <a:sym typeface="Times New Roman"/>
              </a:rPr>
              <a:t>   </a:t>
            </a:r>
            <a:r>
              <a:rPr lang="en" b="1"/>
              <a:t>Rotation to (X: 45, Y: 45, Z: 45)</a:t>
            </a:r>
            <a:endParaRPr b="1"/>
          </a:p>
          <a:p>
            <a:pPr marL="0" lvl="0" indent="457200" algn="l" rtl="0">
              <a:spcBef>
                <a:spcPts val="0"/>
              </a:spcBef>
              <a:spcAft>
                <a:spcPts val="0"/>
              </a:spcAft>
              <a:buNone/>
            </a:pPr>
            <a:r>
              <a:rPr lang="en">
                <a:latin typeface="Courier New"/>
                <a:ea typeface="Courier New"/>
                <a:cs typeface="Courier New"/>
                <a:sym typeface="Courier New"/>
              </a:rPr>
              <a:t>o</a:t>
            </a:r>
            <a:r>
              <a:rPr lang="en" sz="700">
                <a:latin typeface="Times New Roman"/>
                <a:ea typeface="Times New Roman"/>
                <a:cs typeface="Times New Roman"/>
                <a:sym typeface="Times New Roman"/>
              </a:rPr>
              <a:t>   </a:t>
            </a:r>
            <a:r>
              <a:rPr lang="en" b="1"/>
              <a:t>Scale to (X: 0.25, Y: 0.25, Z: 0.25)</a:t>
            </a:r>
            <a:endParaRPr b="1"/>
          </a:p>
          <a:p>
            <a:pPr marL="0" lvl="0" indent="0" algn="l" rtl="0">
              <a:spcBef>
                <a:spcPts val="0"/>
              </a:spcBef>
              <a:spcAft>
                <a:spcPts val="0"/>
              </a:spcAft>
              <a:buNone/>
            </a:pPr>
            <a:r>
              <a:rPr lang="en"/>
              <a:t>-</a:t>
            </a:r>
            <a:r>
              <a:rPr lang="en" sz="700"/>
              <a:t>          </a:t>
            </a:r>
            <a:r>
              <a:rPr lang="en"/>
              <a:t>File &gt; Save Scene</a:t>
            </a:r>
            <a:endParaRPr/>
          </a:p>
          <a:p>
            <a:pPr marL="0" lvl="0" indent="0" algn="l" rtl="0">
              <a:spcBef>
                <a:spcPts val="0"/>
              </a:spcBef>
              <a:spcAft>
                <a:spcPts val="0"/>
              </a:spcAft>
              <a:buNone/>
            </a:pPr>
            <a:endParaRPr/>
          </a:p>
          <a:p>
            <a:pPr marL="0" lvl="0" indent="0" algn="l" rtl="0">
              <a:spcBef>
                <a:spcPts val="0"/>
              </a:spcBef>
              <a:spcAft>
                <a:spcPts val="0"/>
              </a:spcAft>
              <a:buNone/>
            </a:pPr>
            <a:r>
              <a:rPr lang="en" sz="1050">
                <a:solidFill>
                  <a:srgbClr val="455463"/>
                </a:solidFill>
              </a:rPr>
              <a:t>GameObjects are the fundamental objects in Unity that represent characters, props and scenery. They do not accomplish much in themselves but they act as containers for Components, which implement the real functionality.</a:t>
            </a:r>
            <a:endParaRPr sz="1050">
              <a:solidFill>
                <a:srgbClr val="455463"/>
              </a:solidFill>
            </a:endParaRPr>
          </a:p>
          <a:p>
            <a:pPr marL="0" lvl="0" indent="0" algn="l" rtl="0">
              <a:spcBef>
                <a:spcPts val="0"/>
              </a:spcBef>
              <a:spcAft>
                <a:spcPts val="0"/>
              </a:spcAft>
              <a:buNone/>
            </a:pPr>
            <a:endParaRPr sz="1050">
              <a:solidFill>
                <a:srgbClr val="455463"/>
              </a:solidFill>
            </a:endParaRPr>
          </a:p>
          <a:p>
            <a:pPr marL="0" lvl="0" indent="0" algn="l" rtl="0">
              <a:spcBef>
                <a:spcPts val="0"/>
              </a:spcBef>
              <a:spcAft>
                <a:spcPts val="0"/>
              </a:spcAft>
              <a:buNone/>
            </a:pPr>
            <a:r>
              <a:rPr lang="en" sz="1050">
                <a:solidFill>
                  <a:srgbClr val="455463"/>
                </a:solidFill>
              </a:rPr>
              <a:t>A solid cube object has a Mesh Filter and Mesh Renderer component, to draw the surface of the cube, and a Box Collider component to represent the object’s solid volume in terms of physics.</a:t>
            </a:r>
            <a:endParaRPr sz="1050">
              <a:solidFill>
                <a:srgbClr val="455463"/>
              </a:solidFill>
            </a:endParaRPr>
          </a:p>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27c8269b52_13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27c8269b52_13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Creating a Cube</a:t>
            </a:r>
            <a:endParaRPr/>
          </a:p>
          <a:p>
            <a:pPr marL="0" lvl="0" indent="0" algn="l" rtl="0">
              <a:spcBef>
                <a:spcPts val="0"/>
              </a:spcBef>
              <a:spcAft>
                <a:spcPts val="0"/>
              </a:spcAft>
              <a:buNone/>
            </a:pPr>
            <a:endParaRPr/>
          </a:p>
          <a:p>
            <a:pPr marL="0" lvl="0" indent="0" algn="l" rtl="0">
              <a:spcBef>
                <a:spcPts val="0"/>
              </a:spcBef>
              <a:spcAft>
                <a:spcPts val="0"/>
              </a:spcAft>
              <a:buNone/>
            </a:pPr>
            <a:r>
              <a:rPr lang="en"/>
              <a:t>-</a:t>
            </a:r>
            <a:r>
              <a:rPr lang="en" sz="700"/>
              <a:t>          </a:t>
            </a:r>
            <a:r>
              <a:rPr lang="en"/>
              <a:t>In the Hierarchy panel, select the </a:t>
            </a:r>
            <a:r>
              <a:rPr lang="en" b="1"/>
              <a:t>Create</a:t>
            </a:r>
            <a:r>
              <a:rPr lang="en"/>
              <a:t> dropdown and choose </a:t>
            </a:r>
            <a:r>
              <a:rPr lang="en" b="1"/>
              <a:t>3D Object &gt; Cube</a:t>
            </a:r>
            <a:endParaRPr b="1"/>
          </a:p>
          <a:p>
            <a:pPr marL="0" lvl="0" indent="0" algn="l" rtl="0">
              <a:spcBef>
                <a:spcPts val="0"/>
              </a:spcBef>
              <a:spcAft>
                <a:spcPts val="0"/>
              </a:spcAft>
              <a:buNone/>
            </a:pPr>
            <a:r>
              <a:rPr lang="en"/>
              <a:t>-</a:t>
            </a:r>
            <a:r>
              <a:rPr lang="en" sz="700"/>
              <a:t>          </a:t>
            </a:r>
            <a:r>
              <a:rPr lang="en"/>
              <a:t>Select the Cube in the Hierarchy panel</a:t>
            </a:r>
            <a:endParaRPr/>
          </a:p>
          <a:p>
            <a:pPr marL="0" lvl="0" indent="0" algn="l" rtl="0">
              <a:spcBef>
                <a:spcPts val="0"/>
              </a:spcBef>
              <a:spcAft>
                <a:spcPts val="0"/>
              </a:spcAft>
              <a:buNone/>
            </a:pPr>
            <a:r>
              <a:rPr lang="en"/>
              <a:t>-</a:t>
            </a:r>
            <a:r>
              <a:rPr lang="en" sz="700"/>
              <a:t>          </a:t>
            </a:r>
            <a:r>
              <a:rPr lang="en"/>
              <a:t>In the Inspector find the Transform component and change</a:t>
            </a:r>
            <a:endParaRPr/>
          </a:p>
          <a:p>
            <a:pPr marL="0" lvl="0" indent="457200" algn="l" rtl="0">
              <a:spcBef>
                <a:spcPts val="0"/>
              </a:spcBef>
              <a:spcAft>
                <a:spcPts val="0"/>
              </a:spcAft>
              <a:buNone/>
            </a:pPr>
            <a:r>
              <a:rPr lang="en">
                <a:latin typeface="Courier New"/>
                <a:ea typeface="Courier New"/>
                <a:cs typeface="Courier New"/>
                <a:sym typeface="Courier New"/>
              </a:rPr>
              <a:t>o</a:t>
            </a:r>
            <a:r>
              <a:rPr lang="en" sz="700">
                <a:latin typeface="Times New Roman"/>
                <a:ea typeface="Times New Roman"/>
                <a:cs typeface="Times New Roman"/>
                <a:sym typeface="Times New Roman"/>
              </a:rPr>
              <a:t>   </a:t>
            </a:r>
            <a:r>
              <a:rPr lang="en" b="1"/>
              <a:t>Position to (X: 0, Y: 0, Z: 2)</a:t>
            </a:r>
            <a:endParaRPr b="1"/>
          </a:p>
          <a:p>
            <a:pPr marL="0" lvl="0" indent="457200" algn="l" rtl="0">
              <a:spcBef>
                <a:spcPts val="0"/>
              </a:spcBef>
              <a:spcAft>
                <a:spcPts val="0"/>
              </a:spcAft>
              <a:buNone/>
            </a:pPr>
            <a:r>
              <a:rPr lang="en">
                <a:latin typeface="Courier New"/>
                <a:ea typeface="Courier New"/>
                <a:cs typeface="Courier New"/>
                <a:sym typeface="Courier New"/>
              </a:rPr>
              <a:t>o</a:t>
            </a:r>
            <a:r>
              <a:rPr lang="en" sz="700">
                <a:latin typeface="Times New Roman"/>
                <a:ea typeface="Times New Roman"/>
                <a:cs typeface="Times New Roman"/>
                <a:sym typeface="Times New Roman"/>
              </a:rPr>
              <a:t>   </a:t>
            </a:r>
            <a:r>
              <a:rPr lang="en" b="1"/>
              <a:t>Rotation to (X: 45, Y: 45, Z: 45)</a:t>
            </a:r>
            <a:endParaRPr b="1"/>
          </a:p>
          <a:p>
            <a:pPr marL="0" lvl="0" indent="457200" algn="l" rtl="0">
              <a:spcBef>
                <a:spcPts val="0"/>
              </a:spcBef>
              <a:spcAft>
                <a:spcPts val="0"/>
              </a:spcAft>
              <a:buNone/>
            </a:pPr>
            <a:r>
              <a:rPr lang="en">
                <a:latin typeface="Courier New"/>
                <a:ea typeface="Courier New"/>
                <a:cs typeface="Courier New"/>
                <a:sym typeface="Courier New"/>
              </a:rPr>
              <a:t>o</a:t>
            </a:r>
            <a:r>
              <a:rPr lang="en" sz="700">
                <a:latin typeface="Times New Roman"/>
                <a:ea typeface="Times New Roman"/>
                <a:cs typeface="Times New Roman"/>
                <a:sym typeface="Times New Roman"/>
              </a:rPr>
              <a:t>   </a:t>
            </a:r>
            <a:r>
              <a:rPr lang="en" b="1"/>
              <a:t>Scale to (X: 0.25, Y: 0.25, Z: 0.25)</a:t>
            </a:r>
            <a:endParaRPr b="1"/>
          </a:p>
          <a:p>
            <a:pPr marL="0" lvl="0" indent="0" algn="l" rtl="0">
              <a:spcBef>
                <a:spcPts val="0"/>
              </a:spcBef>
              <a:spcAft>
                <a:spcPts val="0"/>
              </a:spcAft>
              <a:buNone/>
            </a:pPr>
            <a:r>
              <a:rPr lang="en"/>
              <a:t>-</a:t>
            </a:r>
            <a:r>
              <a:rPr lang="en" sz="700"/>
              <a:t>          </a:t>
            </a:r>
            <a:r>
              <a:rPr lang="en"/>
              <a:t>File &gt; Save Scene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sz="1050">
                <a:solidFill>
                  <a:srgbClr val="455463"/>
                </a:solidFill>
              </a:rPr>
              <a:t>GameObjects are the fundamental objects in Unity that represent characters, props and scenery. They do not accomplish much in themselves but they act as containers for Components, which implement the real functionality.</a:t>
            </a:r>
            <a:endParaRPr sz="1050">
              <a:solidFill>
                <a:srgbClr val="455463"/>
              </a:solidFill>
            </a:endParaRPr>
          </a:p>
          <a:p>
            <a:pPr marL="0" lvl="0" indent="0" algn="l" rtl="0">
              <a:spcBef>
                <a:spcPts val="0"/>
              </a:spcBef>
              <a:spcAft>
                <a:spcPts val="0"/>
              </a:spcAft>
              <a:buNone/>
            </a:pPr>
            <a:endParaRPr sz="1050">
              <a:solidFill>
                <a:srgbClr val="455463"/>
              </a:solidFill>
            </a:endParaRPr>
          </a:p>
          <a:p>
            <a:pPr marL="0" lvl="0" indent="0" algn="l" rtl="0">
              <a:spcBef>
                <a:spcPts val="0"/>
              </a:spcBef>
              <a:spcAft>
                <a:spcPts val="0"/>
              </a:spcAft>
              <a:buNone/>
            </a:pPr>
            <a:r>
              <a:rPr lang="en" sz="1050">
                <a:solidFill>
                  <a:srgbClr val="455463"/>
                </a:solidFill>
              </a:rPr>
              <a:t>A solid cube object has a Mesh Filter and Mesh Renderer component, to draw the surface of the cube, and a Box Collider component to represent the object’s solid volume in terms of physics.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27c8269b52_13_10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27c8269b52_13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GameObject can be temporarily removed from the scene by marking it as inactive. This can be done using its activeSelf property from a script or with the activation checkbox in the inspector</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27c8269b52_13_4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27c8269b52_13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We want to change the rotation value of the cube every frame.</a:t>
            </a:r>
            <a:endParaRPr/>
          </a:p>
          <a:p>
            <a:pPr marL="457200" lvl="0" indent="-298450" algn="l" rtl="0">
              <a:spcBef>
                <a:spcPts val="0"/>
              </a:spcBef>
              <a:spcAft>
                <a:spcPts val="0"/>
              </a:spcAft>
              <a:buSzPts val="1100"/>
              <a:buChar char="-"/>
            </a:pPr>
            <a:r>
              <a:rPr lang="en"/>
              <a:t>Every object in a scene has a </a:t>
            </a:r>
            <a:r>
              <a:rPr lang="en" b="1"/>
              <a:t>Transform</a:t>
            </a:r>
            <a:r>
              <a:rPr lang="en"/>
              <a:t>. It's used to store and manipulate the position, </a:t>
            </a:r>
            <a:r>
              <a:rPr lang="en" b="1"/>
              <a:t>rotation </a:t>
            </a:r>
            <a:r>
              <a:rPr lang="en"/>
              <a:t>and scale of the object.</a:t>
            </a:r>
            <a:endParaRPr/>
          </a:p>
          <a:p>
            <a:pPr marL="457200" lvl="0" indent="-298450" algn="l" rtl="0">
              <a:spcBef>
                <a:spcPts val="0"/>
              </a:spcBef>
              <a:spcAft>
                <a:spcPts val="0"/>
              </a:spcAft>
              <a:buSzPts val="1100"/>
              <a:buChar char="-"/>
            </a:pPr>
            <a:r>
              <a:rPr lang="en" b="1"/>
              <a:t>Vector3 </a:t>
            </a:r>
            <a:r>
              <a:rPr lang="en"/>
              <a:t>holds 3 decimal values in one container. This makes it easy for us to use values for things like rotation which requires a value for each of the X, Y, and Z axes. </a:t>
            </a:r>
            <a:endParaRPr/>
          </a:p>
          <a:p>
            <a:pPr marL="457200" lvl="0" indent="-298450" algn="l" rtl="0">
              <a:spcBef>
                <a:spcPts val="0"/>
              </a:spcBef>
              <a:spcAft>
                <a:spcPts val="0"/>
              </a:spcAft>
              <a:buSzPts val="1100"/>
              <a:buChar char="-"/>
            </a:pPr>
            <a:r>
              <a:rPr lang="en"/>
              <a:t>This action needs to be smooth and frame rate independent so we need to multiply the vector 3 value by </a:t>
            </a:r>
            <a:r>
              <a:rPr lang="en" b="1"/>
              <a:t>Time.deltaTime</a:t>
            </a:r>
            <a:r>
              <a:rPr lang="en"/>
              <a:t> which is the time in seconds it took to complete the last frame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509eb036bc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509eb036b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Manual version of Unity Documentation</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In MonoDevelop you can use shortcut keys </a:t>
            </a:r>
            <a:r>
              <a:rPr lang="en" b="1"/>
              <a:t>Ctrl + ‘ </a:t>
            </a:r>
            <a:r>
              <a:rPr lang="en"/>
              <a:t> (or Cmd + ‘  on a Mac)  to access Unity’s documentation</a:t>
            </a:r>
            <a:endParaRPr/>
          </a:p>
          <a:p>
            <a:pPr marL="457200" lvl="0" indent="-298450" algn="l" rtl="0">
              <a:spcBef>
                <a:spcPts val="0"/>
              </a:spcBef>
              <a:spcAft>
                <a:spcPts val="0"/>
              </a:spcAft>
              <a:buSzPts val="1100"/>
              <a:buChar char="-"/>
            </a:pPr>
            <a:r>
              <a:rPr lang="en"/>
              <a:t>In Visual Studio you can use shortcut keys</a:t>
            </a:r>
            <a:r>
              <a:rPr lang="en" b="1"/>
              <a:t> Ctrl+Alt+M, Ctrl+H</a:t>
            </a:r>
            <a:r>
              <a:rPr lang="en"/>
              <a:t>      to access Unity’s documentation</a:t>
            </a:r>
            <a:endParaRPr/>
          </a:p>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509eb036bc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509eb036b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Scripting version of Unity Documentation</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27c8269b52_13_6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27c8269b52_13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Unity® projects require a few changes to make them compatible with the Magic Leap Remote. In particular, there is an “</a:t>
            </a:r>
            <a:r>
              <a:rPr lang="en" b="1"/>
              <a:t>Enable Zero Iteratio</a:t>
            </a:r>
            <a:r>
              <a:rPr lang="en"/>
              <a:t>n” command in Unity® that </a:t>
            </a:r>
            <a:r>
              <a:rPr lang="en" b="1"/>
              <a:t>copies some helper libraries into your project</a:t>
            </a:r>
            <a:r>
              <a:rPr lang="en"/>
              <a:t> and also relaunches the Unity® Editor in </a:t>
            </a:r>
            <a:r>
              <a:rPr lang="en" b="1"/>
              <a:t>OpenGL mode</a:t>
            </a:r>
            <a:r>
              <a:rPr lang="en"/>
              <a:t>.</a:t>
            </a:r>
            <a:br>
              <a:rPr lang="en"/>
            </a:br>
            <a:br>
              <a:rPr lang="en"/>
            </a:br>
            <a:r>
              <a:rPr lang="en"/>
              <a:t>Check out Play Mode with Magic Leap Remote.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30e8d96b88_2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30e8d96b8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27c8269b52_13_8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27c8269b52_13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Rendering in Unity is done with Materials, Shaders and Textures.</a:t>
            </a:r>
            <a:br>
              <a:rPr lang="en"/>
            </a:br>
            <a:br>
              <a:rPr lang="en"/>
            </a:br>
            <a:r>
              <a:rPr lang="en"/>
              <a:t>There is a close relationship between Materials, Shaders and Textures in Unity.</a:t>
            </a:r>
            <a:br>
              <a:rPr lang="en"/>
            </a:br>
            <a:br>
              <a:rPr lang="en"/>
            </a:br>
            <a:r>
              <a:rPr lang="en" b="1"/>
              <a:t>Materials </a:t>
            </a:r>
            <a:r>
              <a:rPr lang="en"/>
              <a:t>are definitions of how a surface should be rendered, including references to textures used, tiling information, colour tints and more. The available options for a material depend on which shader the material is using.</a:t>
            </a:r>
            <a:br>
              <a:rPr lang="en"/>
            </a:br>
            <a:br>
              <a:rPr lang="en"/>
            </a:br>
            <a:r>
              <a:rPr lang="en" b="1"/>
              <a:t>Shaders </a:t>
            </a:r>
            <a:r>
              <a:rPr lang="en"/>
              <a:t>are small scripts that contain the mathematical calculations and algorithms for calculating the colour of each pixel rendered, based on the lighting input and the Material configuration.</a:t>
            </a:r>
            <a:br>
              <a:rPr lang="en"/>
            </a:br>
            <a:br>
              <a:rPr lang="en"/>
            </a:br>
            <a:r>
              <a:rPr lang="en" b="1"/>
              <a:t>Textures </a:t>
            </a:r>
            <a:r>
              <a:rPr lang="en"/>
              <a:t>are bitmap images. A Material may contain references to textures, so that the Material’s shader can use the textures while calculating the surface colour of an object. In addition to basic colour (albedo) of an object's surface, textures can represent many other aspects of a material’s surface such as its reflectivity or roughness.</a:t>
            </a:r>
            <a:br>
              <a:rPr lang="en"/>
            </a:br>
            <a:br>
              <a:rPr lang="en"/>
            </a:br>
            <a:r>
              <a:rPr lang="en"/>
              <a:t>A material specifies one specific shader to use, and the shader used determines which options are available in the material. A shader specifies one or more textures variables that it expects to use, and the Material Inspector in Unity allows you to assign your own texture assets to these these texture variables.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30e60d199e_0_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30e60d199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Rendering in Unity is done with Materials, Shaders and Textures.</a:t>
            </a:r>
            <a:br>
              <a:rPr lang="en"/>
            </a:br>
            <a:br>
              <a:rPr lang="en"/>
            </a:br>
            <a:r>
              <a:rPr lang="en"/>
              <a:t>There is a close relationship between Materials, Shaders and Textures in Unity.</a:t>
            </a:r>
            <a:br>
              <a:rPr lang="en"/>
            </a:br>
            <a:br>
              <a:rPr lang="en"/>
            </a:br>
            <a:r>
              <a:rPr lang="en" b="1"/>
              <a:t>Materials </a:t>
            </a:r>
            <a:r>
              <a:rPr lang="en"/>
              <a:t>are definitions of how a surface should be rendered, including references to textures used, tiling information, colour tints and more. The available options for a material depend on which shader the material is using.</a:t>
            </a:r>
            <a:br>
              <a:rPr lang="en"/>
            </a:br>
            <a:br>
              <a:rPr lang="en"/>
            </a:br>
            <a:r>
              <a:rPr lang="en" b="1"/>
              <a:t>Shaders </a:t>
            </a:r>
            <a:r>
              <a:rPr lang="en"/>
              <a:t>are small scripts that contain the mathematical calculations and algorithms for calculating the colour of each pixel rendered, based on the lighting input and the Material configuration.</a:t>
            </a:r>
            <a:br>
              <a:rPr lang="en"/>
            </a:br>
            <a:br>
              <a:rPr lang="en"/>
            </a:br>
            <a:r>
              <a:rPr lang="en" b="1"/>
              <a:t>Textures </a:t>
            </a:r>
            <a:r>
              <a:rPr lang="en"/>
              <a:t>are bitmap images. A Material may contain references to textures, so that the Material’s shader can use the textures while calculating the surface colour of an object. In addition to basic colour (albedo) of an object's surface, textures can represent many other aspects of a material’s surface such as its reflectivity or roughness.</a:t>
            </a:r>
            <a:br>
              <a:rPr lang="en"/>
            </a:br>
            <a:br>
              <a:rPr lang="en"/>
            </a:br>
            <a:r>
              <a:rPr lang="en"/>
              <a:t>A material specifies one specific shader to use, and the shader used determines which options are available in the material. A shader specifies one or more textures variables that it expects to use, and the Material Inspector in Unity allows you to assign your own texture assets to these these texture variables.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27c8269b52_13_9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27c8269b52_13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Rendering in Unity is done with Materials, Shaders and Textures.</a:t>
            </a:r>
            <a:br>
              <a:rPr lang="en"/>
            </a:br>
            <a:br>
              <a:rPr lang="en"/>
            </a:br>
            <a:r>
              <a:rPr lang="en"/>
              <a:t>There is a close relationship between Materials, Shaders and Textures in Unity.</a:t>
            </a:r>
            <a:br>
              <a:rPr lang="en"/>
            </a:br>
            <a:br>
              <a:rPr lang="en"/>
            </a:br>
            <a:r>
              <a:rPr lang="en" b="1"/>
              <a:t>Materials </a:t>
            </a:r>
            <a:r>
              <a:rPr lang="en"/>
              <a:t>are definitions of how a surface should be rendered, including references to textures used, tiling information, colour tints and more. The available options for a material depend on which shader the material is using.</a:t>
            </a:r>
            <a:br>
              <a:rPr lang="en"/>
            </a:br>
            <a:br>
              <a:rPr lang="en"/>
            </a:br>
            <a:r>
              <a:rPr lang="en" b="1"/>
              <a:t>Shaders </a:t>
            </a:r>
            <a:r>
              <a:rPr lang="en"/>
              <a:t>are small scripts that contain the mathematical calculations and algorithms for calculating the colour of each pixel rendered, based on the lighting input and the Material configuration.</a:t>
            </a:r>
            <a:br>
              <a:rPr lang="en"/>
            </a:br>
            <a:br>
              <a:rPr lang="en"/>
            </a:br>
            <a:r>
              <a:rPr lang="en" b="1"/>
              <a:t>Textures </a:t>
            </a:r>
            <a:r>
              <a:rPr lang="en"/>
              <a:t>are bitmap images. A Material may contain references to textures, so that the Material’s shader can use the textures while calculating the surface colour of an object. In addition to basic colour (albedo) of an object's surface, textures can represent many other aspects of a material’s surface such as its reflectivity or roughness.</a:t>
            </a:r>
            <a:br>
              <a:rPr lang="en"/>
            </a:br>
            <a:br>
              <a:rPr lang="en"/>
            </a:br>
            <a:r>
              <a:rPr lang="en"/>
              <a:t>A material specifies one specific shader to use, and the shader used determines which options are available in the material. A shader specifies one or more textures variables that it expects to use, and the Material Inspector in Unity allows you to assign your own texture assets to these these texture variables.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509eb036bc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509eb036bc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Link to Andres’ slides:  </a:t>
            </a:r>
            <a:r>
              <a:rPr lang="en" u="sng">
                <a:solidFill>
                  <a:schemeClr val="hlink"/>
                </a:solidFill>
                <a:hlinkClick r:id="rId3"/>
              </a:rPr>
              <a:t>https://docs.google.com/presentation/d/1rC-6iPZgj-Mc8o6M0vhl5KMVQcDTy8r_W1lLVX0XTSc/edit?usp=sharing</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4"/>
              </a:rPr>
              <a:t>https://docs.unity3d.com/Manual/script-Terrain.html</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Unity’s Terrain system allows you to add vast landscapes to your game. At runtime, Terrain rendering</a:t>
            </a:r>
            <a:br>
              <a:rPr lang="en"/>
            </a:br>
            <a:r>
              <a:rPr lang="en"/>
              <a:t> is highly optimized for efficiency. The Unity Editor provides a selection of tools to create Terrain quickly and easily.</a:t>
            </a:r>
            <a:endParaRPr/>
          </a:p>
          <a:p>
            <a:pPr marL="0" lvl="0" indent="0" algn="l" rtl="0">
              <a:spcBef>
                <a:spcPts val="0"/>
              </a:spcBef>
              <a:spcAft>
                <a:spcPts val="0"/>
              </a:spcAft>
              <a:buNone/>
            </a:pPr>
            <a:endParaRPr/>
          </a:p>
          <a:p>
            <a:pPr marL="0" lvl="0" indent="0" algn="l" rtl="0">
              <a:spcBef>
                <a:spcPts val="0"/>
              </a:spcBef>
              <a:spcAft>
                <a:spcPts val="0"/>
              </a:spcAft>
              <a:buNone/>
            </a:pPr>
            <a:r>
              <a:rPr lang="en" b="1"/>
              <a:t>To add a Terrain</a:t>
            </a:r>
            <a:r>
              <a:rPr lang="en"/>
              <a:t> GameObject to your Scene, select GameObject</a:t>
            </a:r>
            <a:br>
              <a:rPr lang="en"/>
            </a:br>
            <a:r>
              <a:rPr lang="en"/>
              <a:t> &gt; 3D Object</a:t>
            </a:r>
            <a:br>
              <a:rPr lang="en"/>
            </a:br>
            <a:r>
              <a:rPr lang="en"/>
              <a:t> &gt; Terrain from the menu. This also adds a corresponding Terrain Asset to the Project view. When you do this, the landscape is initially a large, flat plane. The Terrain’s Inspector window provides a number of tools to create detailed landscape features.</a:t>
            </a:r>
            <a:endParaRPr/>
          </a:p>
          <a:p>
            <a:pPr marL="0" lvl="0" indent="0" algn="l" rtl="0">
              <a:spcBef>
                <a:spcPts val="0"/>
              </a:spcBef>
              <a:spcAft>
                <a:spcPts val="0"/>
              </a:spcAft>
              <a:buNone/>
            </a:pPr>
            <a:endParaRPr/>
          </a:p>
          <a:p>
            <a:pPr marL="0" lvl="0" indent="0" algn="l" rtl="0">
              <a:spcBef>
                <a:spcPts val="0"/>
              </a:spcBef>
              <a:spcAft>
                <a:spcPts val="0"/>
              </a:spcAft>
              <a:buNone/>
            </a:pPr>
            <a:r>
              <a:rPr lang="en" b="1"/>
              <a:t>The four-icon toolbar</a:t>
            </a:r>
            <a:br>
              <a:rPr lang="en"/>
            </a:br>
            <a:r>
              <a:rPr lang="en"/>
              <a:t> provides options to sculpt and paint your Terrain, add trees and details such as grass, flowers, and rocks, and change general settings for the selected Terrain. For more information about each of these icons, see Terrain tools, Trees, Grass and other details, and Terrain Settings.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2954e04667_0_1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954e04667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4A4A4A"/>
                </a:solidFill>
                <a:highlight>
                  <a:srgbClr val="FFFFFF"/>
                </a:highlight>
              </a:rPr>
              <a:t>Note: Before you can deploy apps to device, you must </a:t>
            </a:r>
            <a:r>
              <a:rPr lang="en" sz="1050" u="sng">
                <a:solidFill>
                  <a:srgbClr val="F12742"/>
                </a:solidFill>
                <a:highlight>
                  <a:srgbClr val="FFFFFF"/>
                </a:highlight>
                <a:hlinkClick r:id="rId3"/>
              </a:rPr>
              <a:t>set up Magic Leap One for development</a:t>
            </a:r>
            <a:r>
              <a:rPr lang="en" sz="1050">
                <a:solidFill>
                  <a:srgbClr val="4A4A4A"/>
                </a:solidFill>
                <a:highlight>
                  <a:srgbClr val="FFFFFF"/>
                </a:highlight>
              </a:rPr>
              <a:t> to Enable MLDB access between your computer and the device, and to Allow untrusted sources.</a:t>
            </a:r>
            <a:endParaRPr sz="1050">
              <a:solidFill>
                <a:srgbClr val="4A4A4A"/>
              </a:solidFill>
              <a:highlight>
                <a:srgbClr val="FFFFFF"/>
              </a:highlight>
            </a:endParaRPr>
          </a:p>
          <a:p>
            <a:pPr marL="0" lvl="0" indent="0" algn="l" rtl="0">
              <a:spcBef>
                <a:spcPts val="0"/>
              </a:spcBef>
              <a:spcAft>
                <a:spcPts val="0"/>
              </a:spcAft>
              <a:buNone/>
            </a:pPr>
            <a:endParaRPr sz="1050">
              <a:solidFill>
                <a:srgbClr val="4A4A4A"/>
              </a:solidFill>
              <a:highlight>
                <a:srgbClr val="FFFFFF"/>
              </a:highlight>
            </a:endParaRPr>
          </a:p>
          <a:p>
            <a:pPr marL="0" lvl="0" indent="0" algn="l" rtl="0">
              <a:spcBef>
                <a:spcPts val="0"/>
              </a:spcBef>
              <a:spcAft>
                <a:spcPts val="0"/>
              </a:spcAft>
              <a:buNone/>
            </a:pPr>
            <a:r>
              <a:rPr lang="en" sz="1050">
                <a:solidFill>
                  <a:srgbClr val="4A4A4A"/>
                </a:solidFill>
              </a:rPr>
              <a:t>When prompted on the ML1 to accept the Install certificate appears, select Yes with the Control.</a:t>
            </a:r>
            <a:endParaRPr sz="1050">
              <a:solidFill>
                <a:srgbClr val="4A4A4A"/>
              </a:solidFill>
            </a:endParaRPr>
          </a:p>
          <a:p>
            <a:pPr marL="0" lvl="0" indent="0" algn="l" rtl="0">
              <a:spcBef>
                <a:spcPts val="0"/>
              </a:spcBef>
              <a:spcAft>
                <a:spcPts val="0"/>
              </a:spcAft>
              <a:buNone/>
            </a:pPr>
            <a:endParaRPr sz="1050">
              <a:solidFill>
                <a:srgbClr val="4A4A4A"/>
              </a:solidFill>
            </a:endParaRPr>
          </a:p>
          <a:p>
            <a:pPr marL="0" lvl="0" indent="0" algn="l" rtl="0">
              <a:spcBef>
                <a:spcPts val="0"/>
              </a:spcBef>
              <a:spcAft>
                <a:spcPts val="0"/>
              </a:spcAft>
              <a:buNone/>
            </a:pPr>
            <a:endParaRPr sz="1050">
              <a:solidFill>
                <a:srgbClr val="4A4A4A"/>
              </a:solidFill>
            </a:endParaRPr>
          </a:p>
          <a:p>
            <a:pPr marL="0" lvl="0" indent="0" algn="l" rtl="0">
              <a:spcBef>
                <a:spcPts val="0"/>
              </a:spcBef>
              <a:spcAft>
                <a:spcPts val="0"/>
              </a:spcAft>
              <a:buNone/>
            </a:pPr>
            <a:endParaRPr sz="1050">
              <a:solidFill>
                <a:srgbClr val="4A4A4A"/>
              </a:solidFill>
            </a:endParaRPr>
          </a:p>
          <a:p>
            <a:pPr marL="0" lvl="0" indent="0" algn="l" rtl="0">
              <a:spcBef>
                <a:spcPts val="0"/>
              </a:spcBef>
              <a:spcAft>
                <a:spcPts val="0"/>
              </a:spcAft>
              <a:buNone/>
            </a:pPr>
            <a:endParaRPr sz="1050">
              <a:solidFill>
                <a:srgbClr val="4A4A4A"/>
              </a:solidFill>
            </a:endParaRPr>
          </a:p>
          <a:p>
            <a:pPr marL="0" lvl="0" indent="0" algn="l" rtl="0">
              <a:spcBef>
                <a:spcPts val="0"/>
              </a:spcBef>
              <a:spcAft>
                <a:spcPts val="0"/>
              </a:spcAft>
              <a:buNone/>
            </a:pPr>
            <a:r>
              <a:rPr lang="en" sz="1050">
                <a:solidFill>
                  <a:srgbClr val="4A4A4A"/>
                </a:solidFill>
              </a:rPr>
              <a:t>You’ll first need to follow the steps from Magic Leap to set up your device for development.</a:t>
            </a:r>
            <a:br>
              <a:rPr lang="en" sz="1050">
                <a:solidFill>
                  <a:srgbClr val="4A4A4A"/>
                </a:solidFill>
              </a:rPr>
            </a:br>
            <a:r>
              <a:rPr lang="en" sz="1050">
                <a:solidFill>
                  <a:srgbClr val="4A4A4A"/>
                </a:solidFill>
              </a:rPr>
              <a:t>	- Connect a device to your computer over USB.</a:t>
            </a:r>
            <a:br>
              <a:rPr lang="en" sz="1050">
                <a:solidFill>
                  <a:srgbClr val="4A4A4A"/>
                </a:solidFill>
              </a:rPr>
            </a:br>
            <a:r>
              <a:rPr lang="en" sz="1050">
                <a:solidFill>
                  <a:srgbClr val="4A4A4A"/>
                </a:solidFill>
              </a:rPr>
              <a:t>	- On the device navigate to “Settings”, “Device”, and then “</a:t>
            </a:r>
            <a:r>
              <a:rPr lang="en" sz="1050" b="1">
                <a:solidFill>
                  <a:srgbClr val="4A4A4A"/>
                </a:solidFill>
              </a:rPr>
              <a:t>Creator Mode</a:t>
            </a:r>
            <a:r>
              <a:rPr lang="en" sz="1050">
                <a:solidFill>
                  <a:srgbClr val="4A4A4A"/>
                </a:solidFill>
              </a:rPr>
              <a:t>”.</a:t>
            </a:r>
            <a:endParaRPr sz="1050">
              <a:solidFill>
                <a:srgbClr val="4A4A4A"/>
              </a:solidFill>
            </a:endParaRPr>
          </a:p>
          <a:p>
            <a:pPr marL="0" lvl="0" indent="0" algn="l" rtl="0">
              <a:spcBef>
                <a:spcPts val="0"/>
              </a:spcBef>
              <a:spcAft>
                <a:spcPts val="0"/>
              </a:spcAft>
              <a:buNone/>
            </a:pPr>
            <a:br>
              <a:rPr lang="en" sz="1050">
                <a:solidFill>
                  <a:srgbClr val="4A4A4A"/>
                </a:solidFill>
              </a:rPr>
            </a:br>
            <a:r>
              <a:rPr lang="en" sz="1050">
                <a:solidFill>
                  <a:srgbClr val="4A4A4A"/>
                </a:solidFill>
              </a:rPr>
              <a:t>Select the following:</a:t>
            </a:r>
            <a:br>
              <a:rPr lang="en" sz="1050">
                <a:solidFill>
                  <a:srgbClr val="4A4A4A"/>
                </a:solidFill>
              </a:rPr>
            </a:br>
            <a:r>
              <a:rPr lang="en" sz="1050">
                <a:solidFill>
                  <a:srgbClr val="4A4A4A"/>
                </a:solidFill>
              </a:rPr>
              <a:t>	- </a:t>
            </a:r>
            <a:r>
              <a:rPr lang="en" sz="1050" b="1">
                <a:solidFill>
                  <a:srgbClr val="4A4A4A"/>
                </a:solidFill>
              </a:rPr>
              <a:t>Enable Creator Mode</a:t>
            </a:r>
            <a:r>
              <a:rPr lang="en" sz="1050">
                <a:solidFill>
                  <a:srgbClr val="4A4A4A"/>
                </a:solidFill>
              </a:rPr>
              <a:t> – Make Creator Mode options available for selection.</a:t>
            </a:r>
            <a:br>
              <a:rPr lang="en" sz="1050">
                <a:solidFill>
                  <a:srgbClr val="4A4A4A"/>
                </a:solidFill>
              </a:rPr>
            </a:br>
            <a:r>
              <a:rPr lang="en" sz="1050">
                <a:solidFill>
                  <a:srgbClr val="4A4A4A"/>
                </a:solidFill>
              </a:rPr>
              <a:t>	- </a:t>
            </a:r>
            <a:r>
              <a:rPr lang="en" sz="1050" b="1">
                <a:solidFill>
                  <a:srgbClr val="4A4A4A"/>
                </a:solidFill>
              </a:rPr>
              <a:t>Allow Untrusted Sources</a:t>
            </a:r>
            <a:r>
              <a:rPr lang="en" sz="1050">
                <a:solidFill>
                  <a:srgbClr val="4A4A4A"/>
                </a:solidFill>
              </a:rPr>
              <a:t> – Install apps signed with a development certificate.</a:t>
            </a:r>
            <a:br>
              <a:rPr lang="en" sz="1050">
                <a:solidFill>
                  <a:srgbClr val="4A4A4A"/>
                </a:solidFill>
              </a:rPr>
            </a:br>
            <a:r>
              <a:rPr lang="en" sz="1050">
                <a:solidFill>
                  <a:srgbClr val="4A4A4A"/>
                </a:solidFill>
              </a:rPr>
              <a:t>	- </a:t>
            </a:r>
            <a:r>
              <a:rPr lang="en" sz="1050" b="1">
                <a:solidFill>
                  <a:srgbClr val="4A4A4A"/>
                </a:solidFill>
              </a:rPr>
              <a:t>Enable MLDB Access </a:t>
            </a:r>
            <a:r>
              <a:rPr lang="en" sz="1050">
                <a:solidFill>
                  <a:srgbClr val="4A4A4A"/>
                </a:solidFill>
              </a:rPr>
              <a:t>– Allow Magic Leap Device Bridge to connect to your device.</a:t>
            </a:r>
            <a:endParaRPr sz="1050">
              <a:solidFill>
                <a:srgbClr val="4A4A4A"/>
              </a:solidFill>
            </a:endParaRPr>
          </a:p>
          <a:p>
            <a:pPr marL="0" lvl="0" indent="0" algn="l" rtl="0">
              <a:spcBef>
                <a:spcPts val="0"/>
              </a:spcBef>
              <a:spcAft>
                <a:spcPts val="0"/>
              </a:spcAft>
              <a:buNone/>
            </a:pPr>
            <a:endParaRPr sz="1050">
              <a:solidFill>
                <a:srgbClr val="4A4A4A"/>
              </a:solidFill>
              <a:highlight>
                <a:srgbClr val="FFFFFF"/>
              </a:highlight>
            </a:endParaRPr>
          </a:p>
          <a:p>
            <a:pPr marL="0" lvl="0" indent="0" algn="l" rtl="0">
              <a:spcBef>
                <a:spcPts val="0"/>
              </a:spcBef>
              <a:spcAft>
                <a:spcPts val="0"/>
              </a:spcAft>
              <a:buNone/>
            </a:pPr>
            <a:endParaRPr i="1"/>
          </a:p>
          <a:p>
            <a:pPr marL="0" lvl="0" indent="0" algn="l" rtl="0">
              <a:spcBef>
                <a:spcPts val="0"/>
              </a:spcBef>
              <a:spcAft>
                <a:spcPts val="0"/>
              </a:spcAft>
              <a:buNone/>
            </a:pPr>
            <a:endParaRPr i="1"/>
          </a:p>
          <a:p>
            <a:pPr marL="0" lvl="0" indent="0" algn="l" rtl="0">
              <a:spcBef>
                <a:spcPts val="0"/>
              </a:spcBef>
              <a:spcAft>
                <a:spcPts val="0"/>
              </a:spcAft>
              <a:buNone/>
            </a:pPr>
            <a:endParaRPr i="1"/>
          </a:p>
          <a:p>
            <a:pPr marL="0" lvl="0" indent="0" algn="l" rtl="0">
              <a:spcBef>
                <a:spcPts val="0"/>
              </a:spcBef>
              <a:spcAft>
                <a:spcPts val="0"/>
              </a:spcAft>
              <a:buNone/>
            </a:pPr>
            <a:endParaRPr i="1"/>
          </a:p>
          <a:p>
            <a:pPr marL="0" lvl="0" indent="0" algn="l" rtl="0">
              <a:spcBef>
                <a:spcPts val="0"/>
              </a:spcBef>
              <a:spcAft>
                <a:spcPts val="0"/>
              </a:spcAft>
              <a:buNone/>
            </a:pPr>
            <a:endParaRPr i="1"/>
          </a:p>
          <a:p>
            <a:pPr marL="0" lvl="0" indent="0" algn="l" rtl="0">
              <a:spcBef>
                <a:spcPts val="0"/>
              </a:spcBef>
              <a:spcAft>
                <a:spcPts val="0"/>
              </a:spcAft>
              <a:buNone/>
            </a:pPr>
            <a:r>
              <a:rPr lang="en" i="1"/>
              <a:t>Build Settings</a:t>
            </a:r>
            <a:endParaRPr/>
          </a:p>
          <a:p>
            <a:pPr marL="0" lvl="0" indent="0" algn="l" rtl="0">
              <a:spcBef>
                <a:spcPts val="0"/>
              </a:spcBef>
              <a:spcAft>
                <a:spcPts val="0"/>
              </a:spcAft>
              <a:buNone/>
            </a:pPr>
            <a:endParaRPr/>
          </a:p>
          <a:p>
            <a:pPr marL="0" lvl="0" indent="0" algn="l" rtl="0">
              <a:spcBef>
                <a:spcPts val="0"/>
              </a:spcBef>
              <a:spcAft>
                <a:spcPts val="0"/>
              </a:spcAft>
              <a:buNone/>
            </a:pPr>
            <a:r>
              <a:rPr lang="en"/>
              <a:t>Scripting backend is a framework that powers scripting in Unity. Unity supports three different scripting backends depending on the target platform: Mono, .NET and IL2CPP. Universal Windows Platform, however, supports only two: .NET and IL2CPP.</a:t>
            </a:r>
            <a:br>
              <a:rPr lang="en"/>
            </a:br>
            <a:br>
              <a:rPr lang="en"/>
            </a:br>
            <a:r>
              <a:rPr lang="en"/>
              <a:t>You can switch between selected scripting backend in player settings.</a:t>
            </a:r>
            <a:endParaRPr/>
          </a:p>
          <a:p>
            <a:pPr marL="0" lvl="0" indent="0" algn="l" rtl="0">
              <a:spcBef>
                <a:spcPts val="0"/>
              </a:spcBef>
              <a:spcAft>
                <a:spcPts val="0"/>
              </a:spcAft>
              <a:buNone/>
            </a:pPr>
            <a:endParaRPr/>
          </a:p>
          <a:p>
            <a:pPr marL="0" lvl="0" indent="0" algn="l" rtl="0">
              <a:spcBef>
                <a:spcPts val="0"/>
              </a:spcBef>
              <a:spcAft>
                <a:spcPts val="0"/>
              </a:spcAft>
              <a:buNone/>
            </a:pPr>
            <a:r>
              <a:rPr lang="en"/>
              <a:t>IL2CPP is a fully-supported scripting back end that can be used as an alternative to .NET when building projects for Universal Windows Platform. When building a project using IL2CPP, Unity converts IL code from scripts and assemblies to C++ before creating a native binary. Refer to the Unity Manual page on IL2CPP for more information.</a:t>
            </a:r>
            <a:endParaRPr/>
          </a:p>
          <a:p>
            <a:pPr marL="0" lvl="0" indent="0" algn="l" rtl="0">
              <a:spcBef>
                <a:spcPts val="0"/>
              </a:spcBef>
              <a:spcAft>
                <a:spcPts val="0"/>
              </a:spcAft>
              <a:buNone/>
            </a:pPr>
            <a:endParaRPr/>
          </a:p>
          <a:p>
            <a:pPr marL="0" lvl="0" indent="0" algn="l" rtl="0">
              <a:spcBef>
                <a:spcPts val="0"/>
              </a:spcBef>
              <a:spcAft>
                <a:spcPts val="0"/>
              </a:spcAft>
              <a:buNone/>
            </a:pPr>
            <a:r>
              <a:rPr lang="en"/>
              <a:t>The .NET Scripting Backend is using Microsofts .NET to power scripting. Unlike other Unity platforms, Universal Windows Platform is not using .NET 3.5 Class Libraries profile, but rather a subset of .NET 4.5. This is due to Windows Store certification requirements. This means that the platform has some incompatibilities compared to other platforms, such as different plugin model and many missing types that are present in .NET 3.5 profile that Unity normally uses.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2954e04667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2954e0466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Build Settings</a:t>
            </a:r>
            <a:endParaRPr/>
          </a:p>
          <a:p>
            <a:pPr marL="0" lvl="0" indent="0" algn="l" rtl="0">
              <a:spcBef>
                <a:spcPts val="0"/>
              </a:spcBef>
              <a:spcAft>
                <a:spcPts val="0"/>
              </a:spcAft>
              <a:buNone/>
            </a:pPr>
            <a:endParaRPr/>
          </a:p>
          <a:p>
            <a:pPr marL="0" lvl="0" indent="0" algn="l" rtl="0">
              <a:spcBef>
                <a:spcPts val="0"/>
              </a:spcBef>
              <a:spcAft>
                <a:spcPts val="0"/>
              </a:spcAft>
              <a:buNone/>
            </a:pPr>
            <a:r>
              <a:rPr lang="en"/>
              <a:t>Scripting backend is a framework that powers scripting in Unity. Unity supports three different scripting backends depending on the target platform: Mono, .NET and IL2CPP. Universal Windows Platform, however, supports only two: .NET and IL2CPP.</a:t>
            </a:r>
            <a:br>
              <a:rPr lang="en"/>
            </a:br>
            <a:br>
              <a:rPr lang="en"/>
            </a:br>
            <a:r>
              <a:rPr lang="en"/>
              <a:t>You can switch between selected scripting backend in player settings.</a:t>
            </a:r>
            <a:endParaRPr/>
          </a:p>
          <a:p>
            <a:pPr marL="0" lvl="0" indent="0" algn="l" rtl="0">
              <a:spcBef>
                <a:spcPts val="0"/>
              </a:spcBef>
              <a:spcAft>
                <a:spcPts val="0"/>
              </a:spcAft>
              <a:buNone/>
            </a:pPr>
            <a:endParaRPr/>
          </a:p>
          <a:p>
            <a:pPr marL="0" lvl="0" indent="0" algn="l" rtl="0">
              <a:spcBef>
                <a:spcPts val="0"/>
              </a:spcBef>
              <a:spcAft>
                <a:spcPts val="0"/>
              </a:spcAft>
              <a:buNone/>
            </a:pPr>
            <a:r>
              <a:rPr lang="en"/>
              <a:t>IL2CPP is a fully-supported scripting back end that can be used as an alternative to .NET when building projects for Universal Windows Platform. When building a project using IL2CPP, Unity converts IL code from scripts and assemblies to C++ before creating a native binary. Refer to the Unity Manual page on IL2CPP for more information.</a:t>
            </a:r>
            <a:endParaRPr/>
          </a:p>
          <a:p>
            <a:pPr marL="0" lvl="0" indent="0" algn="l" rtl="0">
              <a:spcBef>
                <a:spcPts val="0"/>
              </a:spcBef>
              <a:spcAft>
                <a:spcPts val="0"/>
              </a:spcAft>
              <a:buNone/>
            </a:pPr>
            <a:endParaRPr/>
          </a:p>
          <a:p>
            <a:pPr marL="0" lvl="0" indent="0" algn="l" rtl="0">
              <a:spcBef>
                <a:spcPts val="0"/>
              </a:spcBef>
              <a:spcAft>
                <a:spcPts val="0"/>
              </a:spcAft>
              <a:buNone/>
            </a:pPr>
            <a:r>
              <a:rPr lang="en"/>
              <a:t>The .NET Scripting Backend is using Microsofts .NET to power scripting. Unlike other Unity platforms, Universal Windows Platform is not using .NET 3.5 Class Libraries profile, but rather a subset of .NET 4.5. This is due to Windows Store certification requirements. This means that the platform has some incompatibilities compared to other platforms, such as different plugin model and many missing types that are present in .NET 3.5 profile that Unity normally uses.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30d5ea5b0d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30d5ea5b0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508b8ad4e4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508b8ad4e4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509eb036bc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509eb036bc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509eb036bc_0_10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509eb036bc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Unity:</a:t>
            </a:r>
            <a:endParaRPr/>
          </a:p>
          <a:p>
            <a:pPr marL="0" lvl="0" indent="457200" algn="l" rtl="0">
              <a:spcBef>
                <a:spcPts val="0"/>
              </a:spcBef>
              <a:spcAft>
                <a:spcPts val="0"/>
              </a:spcAft>
              <a:buNone/>
            </a:pPr>
            <a:r>
              <a:rPr lang="en" u="sng">
                <a:solidFill>
                  <a:schemeClr val="hlink"/>
                </a:solidFill>
                <a:hlinkClick r:id="rId3"/>
              </a:rPr>
              <a:t>https://unity3d.com/learn/tutorials</a:t>
            </a:r>
            <a:endParaRPr/>
          </a:p>
          <a:p>
            <a:pPr marL="0" lvl="0" indent="0" algn="l" rtl="0">
              <a:spcBef>
                <a:spcPts val="0"/>
              </a:spcBef>
              <a:spcAft>
                <a:spcPts val="0"/>
              </a:spcAft>
              <a:buNone/>
            </a:pPr>
            <a:endParaRPr/>
          </a:p>
          <a:p>
            <a:pPr marL="0" lvl="0" indent="0" algn="l" rtl="0">
              <a:spcBef>
                <a:spcPts val="0"/>
              </a:spcBef>
              <a:spcAft>
                <a:spcPts val="0"/>
              </a:spcAft>
              <a:buNone/>
            </a:pPr>
            <a:r>
              <a:rPr lang="en"/>
              <a:t>Magic Leap:</a:t>
            </a:r>
            <a:endParaRPr/>
          </a:p>
          <a:p>
            <a:pPr marL="0" lvl="0" indent="0" algn="l" rtl="0">
              <a:spcBef>
                <a:spcPts val="0"/>
              </a:spcBef>
              <a:spcAft>
                <a:spcPts val="0"/>
              </a:spcAft>
              <a:buNone/>
            </a:pPr>
            <a:r>
              <a:rPr lang="en"/>
              <a:t>	https://creator.magicleap.com/learn/tutorials</a:t>
            </a:r>
            <a:endParaRPr/>
          </a:p>
          <a:p>
            <a:pPr marL="0" lvl="0" indent="0" algn="l" rtl="0">
              <a:spcBef>
                <a:spcPts val="0"/>
              </a:spcBef>
              <a:spcAft>
                <a:spcPts val="0"/>
              </a:spcAft>
              <a:buNone/>
            </a:pPr>
            <a:endParaRPr/>
          </a:p>
          <a:p>
            <a:pPr marL="0" lvl="0" indent="0" algn="l" rtl="0">
              <a:spcBef>
                <a:spcPts val="0"/>
              </a:spcBef>
              <a:spcAft>
                <a:spcPts val="0"/>
              </a:spcAft>
              <a:buNone/>
            </a:pPr>
            <a:r>
              <a:rPr lang="en"/>
              <a:t>Mixed Reality and HoloLens:</a:t>
            </a:r>
            <a:endParaRPr/>
          </a:p>
          <a:p>
            <a:pPr marL="0" lvl="0" indent="0" algn="l" rtl="0">
              <a:spcBef>
                <a:spcPts val="0"/>
              </a:spcBef>
              <a:spcAft>
                <a:spcPts val="0"/>
              </a:spcAft>
              <a:buNone/>
            </a:pPr>
            <a:r>
              <a:rPr lang="en"/>
              <a:t>	</a:t>
            </a:r>
            <a:r>
              <a:rPr lang="en" u="sng">
                <a:solidFill>
                  <a:schemeClr val="hlink"/>
                </a:solidFill>
                <a:hlinkClick r:id="rId4"/>
              </a:rPr>
              <a:t>https://developer.microsoft.com/en-us/windows/mixed-reality/academy</a:t>
            </a:r>
            <a:r>
              <a:rPr lang="en"/>
              <a: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30ed904aa2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30ed904aa2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source: </a:t>
            </a:r>
            <a:r>
              <a:rPr lang="en" u="sng">
                <a:solidFill>
                  <a:schemeClr val="hlink"/>
                </a:solidFill>
                <a:hlinkClick r:id="rId3"/>
              </a:rPr>
              <a:t>https://developer.microsoft.com/en-us/windows/mixed-reality/mixed_reality</a:t>
            </a: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508b8ad4e4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508b8ad4e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source: https://creator.magicleap.com/learn/guides/core-mixed-reality-principles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0ed904aa2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0ed904aa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MR portal is for the Windows Mixed Reality headset. Magic Leap uses the ML Remote.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lstStyle>
            <a:lvl1pPr lvl="0" algn="ctr" rtl="0">
              <a:spcBef>
                <a:spcPts val="0"/>
              </a:spcBef>
              <a:spcAft>
                <a:spcPts val="0"/>
              </a:spcAft>
              <a:buClr>
                <a:schemeClr val="lt1"/>
              </a:buClr>
              <a:buSzPts val="8000"/>
              <a:buNone/>
              <a:defRPr sz="8000">
                <a:solidFill>
                  <a:schemeClr val="lt1"/>
                </a:solidFill>
              </a:defRPr>
            </a:lvl1pPr>
            <a:lvl2pPr lvl="1" algn="ctr" rtl="0">
              <a:spcBef>
                <a:spcPts val="0"/>
              </a:spcBef>
              <a:spcAft>
                <a:spcPts val="0"/>
              </a:spcAft>
              <a:buClr>
                <a:schemeClr val="lt1"/>
              </a:buClr>
              <a:buSzPts val="8000"/>
              <a:buNone/>
              <a:defRPr sz="8000">
                <a:solidFill>
                  <a:schemeClr val="lt1"/>
                </a:solidFill>
              </a:defRPr>
            </a:lvl2pPr>
            <a:lvl3pPr lvl="2" algn="ctr" rtl="0">
              <a:spcBef>
                <a:spcPts val="0"/>
              </a:spcBef>
              <a:spcAft>
                <a:spcPts val="0"/>
              </a:spcAft>
              <a:buClr>
                <a:schemeClr val="lt1"/>
              </a:buClr>
              <a:buSzPts val="8000"/>
              <a:buNone/>
              <a:defRPr sz="8000">
                <a:solidFill>
                  <a:schemeClr val="lt1"/>
                </a:solidFill>
              </a:defRPr>
            </a:lvl3pPr>
            <a:lvl4pPr lvl="3" algn="ctr" rtl="0">
              <a:spcBef>
                <a:spcPts val="0"/>
              </a:spcBef>
              <a:spcAft>
                <a:spcPts val="0"/>
              </a:spcAft>
              <a:buClr>
                <a:schemeClr val="lt1"/>
              </a:buClr>
              <a:buSzPts val="8000"/>
              <a:buNone/>
              <a:defRPr sz="8000">
                <a:solidFill>
                  <a:schemeClr val="lt1"/>
                </a:solidFill>
              </a:defRPr>
            </a:lvl4pPr>
            <a:lvl5pPr lvl="4" algn="ctr" rtl="0">
              <a:spcBef>
                <a:spcPts val="0"/>
              </a:spcBef>
              <a:spcAft>
                <a:spcPts val="0"/>
              </a:spcAft>
              <a:buClr>
                <a:schemeClr val="lt1"/>
              </a:buClr>
              <a:buSzPts val="8000"/>
              <a:buNone/>
              <a:defRPr sz="8000">
                <a:solidFill>
                  <a:schemeClr val="lt1"/>
                </a:solidFill>
              </a:defRPr>
            </a:lvl5pPr>
            <a:lvl6pPr lvl="5" algn="ctr" rtl="0">
              <a:spcBef>
                <a:spcPts val="0"/>
              </a:spcBef>
              <a:spcAft>
                <a:spcPts val="0"/>
              </a:spcAft>
              <a:buClr>
                <a:schemeClr val="lt1"/>
              </a:buClr>
              <a:buSzPts val="8000"/>
              <a:buNone/>
              <a:defRPr sz="8000">
                <a:solidFill>
                  <a:schemeClr val="lt1"/>
                </a:solidFill>
              </a:defRPr>
            </a:lvl6pPr>
            <a:lvl7pPr lvl="6" algn="ctr" rtl="0">
              <a:spcBef>
                <a:spcPts val="0"/>
              </a:spcBef>
              <a:spcAft>
                <a:spcPts val="0"/>
              </a:spcAft>
              <a:buClr>
                <a:schemeClr val="lt1"/>
              </a:buClr>
              <a:buSzPts val="8000"/>
              <a:buNone/>
              <a:defRPr sz="8000">
                <a:solidFill>
                  <a:schemeClr val="lt1"/>
                </a:solidFill>
              </a:defRPr>
            </a:lvl7pPr>
            <a:lvl8pPr lvl="7" algn="ctr" rtl="0">
              <a:spcBef>
                <a:spcPts val="0"/>
              </a:spcBef>
              <a:spcAft>
                <a:spcPts val="0"/>
              </a:spcAft>
              <a:buClr>
                <a:schemeClr val="lt1"/>
              </a:buClr>
              <a:buSzPts val="8000"/>
              <a:buNone/>
              <a:defRPr sz="8000">
                <a:solidFill>
                  <a:schemeClr val="lt1"/>
                </a:solidFill>
              </a:defRPr>
            </a:lvl8pPr>
            <a:lvl9pPr lvl="8" algn="ctr" rtl="0">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lstStyle>
            <a:lvl1pPr marL="457200" lvl="0" indent="-311150" algn="ctr" rtl="0">
              <a:spcBef>
                <a:spcPts val="0"/>
              </a:spcBef>
              <a:spcAft>
                <a:spcPts val="0"/>
              </a:spcAft>
              <a:buClr>
                <a:schemeClr val="lt1"/>
              </a:buClr>
              <a:buSzPts val="1300"/>
              <a:buChar char="●"/>
              <a:defRPr>
                <a:solidFill>
                  <a:schemeClr val="lt1"/>
                </a:solidFill>
              </a:defRPr>
            </a:lvl1pPr>
            <a:lvl2pPr marL="914400" lvl="1" indent="-298450" algn="ctr" rtl="0">
              <a:spcBef>
                <a:spcPts val="1600"/>
              </a:spcBef>
              <a:spcAft>
                <a:spcPts val="0"/>
              </a:spcAft>
              <a:buClr>
                <a:schemeClr val="lt1"/>
              </a:buClr>
              <a:buSzPts val="1100"/>
              <a:buChar char="○"/>
              <a:defRPr>
                <a:solidFill>
                  <a:schemeClr val="lt1"/>
                </a:solidFill>
              </a:defRPr>
            </a:lvl2pPr>
            <a:lvl3pPr marL="1371600" lvl="2" indent="-298450" algn="ctr" rtl="0">
              <a:spcBef>
                <a:spcPts val="1600"/>
              </a:spcBef>
              <a:spcAft>
                <a:spcPts val="0"/>
              </a:spcAft>
              <a:buClr>
                <a:schemeClr val="lt1"/>
              </a:buClr>
              <a:buSzPts val="1100"/>
              <a:buChar char="■"/>
              <a:defRPr>
                <a:solidFill>
                  <a:schemeClr val="lt1"/>
                </a:solidFill>
              </a:defRPr>
            </a:lvl3pPr>
            <a:lvl4pPr marL="1828800" lvl="3" indent="-298450" algn="ctr" rtl="0">
              <a:spcBef>
                <a:spcPts val="1600"/>
              </a:spcBef>
              <a:spcAft>
                <a:spcPts val="0"/>
              </a:spcAft>
              <a:buClr>
                <a:schemeClr val="lt1"/>
              </a:buClr>
              <a:buSzPts val="1100"/>
              <a:buChar char="●"/>
              <a:defRPr>
                <a:solidFill>
                  <a:schemeClr val="lt1"/>
                </a:solidFill>
              </a:defRPr>
            </a:lvl4pPr>
            <a:lvl5pPr marL="2286000" lvl="4" indent="-298450" algn="ctr" rtl="0">
              <a:spcBef>
                <a:spcPts val="1600"/>
              </a:spcBef>
              <a:spcAft>
                <a:spcPts val="0"/>
              </a:spcAft>
              <a:buClr>
                <a:schemeClr val="lt1"/>
              </a:buClr>
              <a:buSzPts val="1100"/>
              <a:buChar char="○"/>
              <a:defRPr>
                <a:solidFill>
                  <a:schemeClr val="lt1"/>
                </a:solidFill>
              </a:defRPr>
            </a:lvl5pPr>
            <a:lvl6pPr marL="2743200" lvl="5" indent="-298450" algn="ctr" rtl="0">
              <a:spcBef>
                <a:spcPts val="1600"/>
              </a:spcBef>
              <a:spcAft>
                <a:spcPts val="0"/>
              </a:spcAft>
              <a:buClr>
                <a:schemeClr val="lt1"/>
              </a:buClr>
              <a:buSzPts val="1100"/>
              <a:buChar char="■"/>
              <a:defRPr>
                <a:solidFill>
                  <a:schemeClr val="lt1"/>
                </a:solidFill>
              </a:defRPr>
            </a:lvl6pPr>
            <a:lvl7pPr marL="3200400" lvl="6" indent="-298450" algn="ctr" rtl="0">
              <a:spcBef>
                <a:spcPts val="1600"/>
              </a:spcBef>
              <a:spcAft>
                <a:spcPts val="0"/>
              </a:spcAft>
              <a:buClr>
                <a:schemeClr val="lt1"/>
              </a:buClr>
              <a:buSzPts val="1100"/>
              <a:buChar char="●"/>
              <a:defRPr>
                <a:solidFill>
                  <a:schemeClr val="lt1"/>
                </a:solidFill>
              </a:defRPr>
            </a:lvl7pPr>
            <a:lvl8pPr marL="3657600" lvl="7" indent="-298450" algn="ctr" rtl="0">
              <a:spcBef>
                <a:spcPts val="1600"/>
              </a:spcBef>
              <a:spcAft>
                <a:spcPts val="0"/>
              </a:spcAft>
              <a:buClr>
                <a:schemeClr val="lt1"/>
              </a:buClr>
              <a:buSzPts val="1100"/>
              <a:buChar char="○"/>
              <a:defRPr>
                <a:solidFill>
                  <a:schemeClr val="lt1"/>
                </a:solidFill>
              </a:defRPr>
            </a:lvl8pPr>
            <a:lvl9pPr marL="4114800" lvl="8" indent="-298450" algn="ctr" rtl="0">
              <a:spcBef>
                <a:spcPts val="1600"/>
              </a:spcBef>
              <a:spcAft>
                <a:spcPts val="160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3"/>
        <p:cNvGrpSpPr/>
        <p:nvPr/>
      </p:nvGrpSpPr>
      <p:grpSpPr>
        <a:xfrm>
          <a:off x="0" y="0"/>
          <a:ext cx="0" cy="0"/>
          <a:chOff x="0" y="0"/>
          <a:chExt cx="0" cy="0"/>
        </a:xfrm>
      </p:grpSpPr>
      <p:sp>
        <p:nvSpPr>
          <p:cNvPr id="274" name="Google Shape;274;p13"/>
          <p:cNvSpPr txBox="1">
            <a:spLocks noGrp="1"/>
          </p:cNvSpPr>
          <p:nvPr>
            <p:ph type="title"/>
          </p:nvPr>
        </p:nvSpPr>
        <p:spPr>
          <a:xfrm>
            <a:off x="508000" y="457200"/>
            <a:ext cx="6447600" cy="990600"/>
          </a:xfrm>
          <a:prstGeom prst="rect">
            <a:avLst/>
          </a:prstGeom>
          <a:noFill/>
          <a:ln>
            <a:noFill/>
          </a:ln>
        </p:spPr>
        <p:txBody>
          <a:bodyPr spcFirstLastPara="1" wrap="square" lIns="68575" tIns="68575" rIns="68575" bIns="68575" anchor="t" anchorCtr="0"/>
          <a:lstStyle>
            <a:lvl1pPr marL="0" marR="0" lvl="0" indent="0" algn="l" rtl="0">
              <a:spcBef>
                <a:spcPts val="0"/>
              </a:spcBef>
              <a:spcAft>
                <a:spcPts val="0"/>
              </a:spcAft>
              <a:buClr>
                <a:schemeClr val="accent1"/>
              </a:buClr>
              <a:buSzPts val="1100"/>
              <a:buFont typeface="Trebuchet MS"/>
              <a:buNone/>
              <a:defRPr sz="2700" b="0" i="0" u="none" strike="noStrike" cap="none">
                <a:solidFill>
                  <a:schemeClr val="accent1"/>
                </a:solidFill>
                <a:latin typeface="Trebuchet MS"/>
                <a:ea typeface="Trebuchet MS"/>
                <a:cs typeface="Trebuchet MS"/>
                <a:sym typeface="Trebuchet MS"/>
              </a:defRPr>
            </a:lvl1pPr>
            <a:lvl2pPr marL="0" marR="0" lvl="1" indent="0" algn="l" rtl="0">
              <a:spcBef>
                <a:spcPts val="0"/>
              </a:spcBef>
              <a:spcAft>
                <a:spcPts val="0"/>
              </a:spcAft>
              <a:buSzPts val="1100"/>
              <a:buNone/>
              <a:defRPr sz="1400" b="0" i="0" u="none" strike="noStrike" cap="none">
                <a:solidFill>
                  <a:schemeClr val="dk2"/>
                </a:solidFill>
              </a:defRPr>
            </a:lvl2pPr>
            <a:lvl3pPr marL="0" marR="0" lvl="2" indent="0" algn="l" rtl="0">
              <a:spcBef>
                <a:spcPts val="0"/>
              </a:spcBef>
              <a:spcAft>
                <a:spcPts val="0"/>
              </a:spcAft>
              <a:buSzPts val="1100"/>
              <a:buNone/>
              <a:defRPr sz="1400" b="0" i="0" u="none" strike="noStrike" cap="none">
                <a:solidFill>
                  <a:schemeClr val="dk2"/>
                </a:solidFill>
              </a:defRPr>
            </a:lvl3pPr>
            <a:lvl4pPr marL="0" marR="0" lvl="3" indent="0" algn="l" rtl="0">
              <a:spcBef>
                <a:spcPts val="0"/>
              </a:spcBef>
              <a:spcAft>
                <a:spcPts val="0"/>
              </a:spcAft>
              <a:buSzPts val="1100"/>
              <a:buNone/>
              <a:defRPr sz="1400" b="0" i="0" u="none" strike="noStrike" cap="none">
                <a:solidFill>
                  <a:schemeClr val="dk2"/>
                </a:solidFill>
              </a:defRPr>
            </a:lvl4pPr>
            <a:lvl5pPr marL="0" marR="0" lvl="4" indent="0" algn="l" rtl="0">
              <a:spcBef>
                <a:spcPts val="0"/>
              </a:spcBef>
              <a:spcAft>
                <a:spcPts val="0"/>
              </a:spcAft>
              <a:buSzPts val="1100"/>
              <a:buNone/>
              <a:defRPr sz="1400" b="0" i="0" u="none" strike="noStrike" cap="none">
                <a:solidFill>
                  <a:schemeClr val="dk2"/>
                </a:solidFill>
              </a:defRPr>
            </a:lvl5pPr>
            <a:lvl6pPr marL="0" marR="0" lvl="5" indent="0" algn="l" rtl="0">
              <a:spcBef>
                <a:spcPts val="0"/>
              </a:spcBef>
              <a:spcAft>
                <a:spcPts val="0"/>
              </a:spcAft>
              <a:buSzPts val="1100"/>
              <a:buNone/>
              <a:defRPr sz="1400" b="0" i="0" u="none" strike="noStrike" cap="none">
                <a:solidFill>
                  <a:schemeClr val="dk2"/>
                </a:solidFill>
              </a:defRPr>
            </a:lvl6pPr>
            <a:lvl7pPr marL="0" marR="0" lvl="6" indent="0" algn="l" rtl="0">
              <a:spcBef>
                <a:spcPts val="0"/>
              </a:spcBef>
              <a:spcAft>
                <a:spcPts val="0"/>
              </a:spcAft>
              <a:buSzPts val="1100"/>
              <a:buNone/>
              <a:defRPr sz="1400" b="0" i="0" u="none" strike="noStrike" cap="none">
                <a:solidFill>
                  <a:schemeClr val="dk2"/>
                </a:solidFill>
              </a:defRPr>
            </a:lvl7pPr>
            <a:lvl8pPr marL="0" marR="0" lvl="7" indent="0" algn="l" rtl="0">
              <a:spcBef>
                <a:spcPts val="0"/>
              </a:spcBef>
              <a:spcAft>
                <a:spcPts val="0"/>
              </a:spcAft>
              <a:buSzPts val="1100"/>
              <a:buNone/>
              <a:defRPr sz="1400" b="0" i="0" u="none" strike="noStrike" cap="none">
                <a:solidFill>
                  <a:schemeClr val="dk2"/>
                </a:solidFill>
              </a:defRPr>
            </a:lvl8pPr>
            <a:lvl9pPr marL="0" marR="0" lvl="8" indent="0" algn="l" rtl="0">
              <a:spcBef>
                <a:spcPts val="0"/>
              </a:spcBef>
              <a:spcAft>
                <a:spcPts val="0"/>
              </a:spcAft>
              <a:buSzPts val="1100"/>
              <a:buNone/>
              <a:defRPr sz="1400" b="0" i="0" u="none" strike="noStrike" cap="none">
                <a:solidFill>
                  <a:schemeClr val="dk2"/>
                </a:solidFill>
              </a:defRPr>
            </a:lvl9pPr>
          </a:lstStyle>
          <a:p>
            <a:endParaRPr/>
          </a:p>
        </p:txBody>
      </p:sp>
      <p:sp>
        <p:nvSpPr>
          <p:cNvPr id="275" name="Google Shape;275;p13"/>
          <p:cNvSpPr txBox="1">
            <a:spLocks noGrp="1"/>
          </p:cNvSpPr>
          <p:nvPr>
            <p:ph type="body" idx="1"/>
          </p:nvPr>
        </p:nvSpPr>
        <p:spPr>
          <a:xfrm>
            <a:off x="508000" y="1620442"/>
            <a:ext cx="6447600" cy="2910600"/>
          </a:xfrm>
          <a:prstGeom prst="rect">
            <a:avLst/>
          </a:prstGeom>
          <a:noFill/>
          <a:ln>
            <a:noFill/>
          </a:ln>
        </p:spPr>
        <p:txBody>
          <a:bodyPr spcFirstLastPara="1" wrap="square" lIns="68575" tIns="68575" rIns="68575" bIns="68575" anchor="t" anchorCtr="0"/>
          <a:lstStyle>
            <a:lvl1pPr marL="457200" marR="0" lvl="0" indent="-298450" algn="l" rtl="0">
              <a:spcBef>
                <a:spcPts val="800"/>
              </a:spcBef>
              <a:spcAft>
                <a:spcPts val="0"/>
              </a:spcAft>
              <a:buClr>
                <a:schemeClr val="accent1"/>
              </a:buClr>
              <a:buSzPts val="1100"/>
              <a:buFont typeface="Noto Sans Symbols"/>
              <a:buChar char="▶"/>
              <a:defRPr sz="1400" b="0" i="0" u="none" strike="noStrike" cap="none">
                <a:solidFill>
                  <a:srgbClr val="3F3F3F"/>
                </a:solidFill>
                <a:latin typeface="Trebuchet MS"/>
                <a:ea typeface="Trebuchet MS"/>
                <a:cs typeface="Trebuchet MS"/>
                <a:sym typeface="Trebuchet MS"/>
              </a:defRPr>
            </a:lvl1pPr>
            <a:lvl2pPr marL="914400" marR="0" lvl="1" indent="-292100" algn="l" rtl="0">
              <a:spcBef>
                <a:spcPts val="800"/>
              </a:spcBef>
              <a:spcAft>
                <a:spcPts val="0"/>
              </a:spcAft>
              <a:buClr>
                <a:schemeClr val="accent1"/>
              </a:buClr>
              <a:buSzPts val="1000"/>
              <a:buFont typeface="Noto Sans Symbols"/>
              <a:buChar char="▶"/>
              <a:defRPr sz="1200" b="0" i="0" u="none" strike="noStrike" cap="none">
                <a:solidFill>
                  <a:srgbClr val="3F3F3F"/>
                </a:solidFill>
                <a:latin typeface="Trebuchet MS"/>
                <a:ea typeface="Trebuchet MS"/>
                <a:cs typeface="Trebuchet MS"/>
                <a:sym typeface="Trebuchet MS"/>
              </a:defRPr>
            </a:lvl2pPr>
            <a:lvl3pPr marL="1371600" marR="0" lvl="2" indent="-279400" algn="l" rtl="0">
              <a:spcBef>
                <a:spcPts val="800"/>
              </a:spcBef>
              <a:spcAft>
                <a:spcPts val="0"/>
              </a:spcAft>
              <a:buClr>
                <a:schemeClr val="accent1"/>
              </a:buClr>
              <a:buSzPts val="800"/>
              <a:buFont typeface="Noto Sans Symbols"/>
              <a:buChar char="▶"/>
              <a:defRPr sz="1100" b="0" i="0" u="none" strike="noStrike" cap="none">
                <a:solidFill>
                  <a:srgbClr val="3F3F3F"/>
                </a:solidFill>
                <a:latin typeface="Trebuchet MS"/>
                <a:ea typeface="Trebuchet MS"/>
                <a:cs typeface="Trebuchet MS"/>
                <a:sym typeface="Trebuchet MS"/>
              </a:defRPr>
            </a:lvl3pPr>
            <a:lvl4pPr marL="1828800" marR="0" lvl="3"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4pPr>
            <a:lvl5pPr marL="2286000" marR="0" lvl="4"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5pPr>
            <a:lvl6pPr marL="2743200" marR="0" lvl="5"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6pPr>
            <a:lvl7pPr marL="3200400" marR="0" lvl="6"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7pPr>
            <a:lvl8pPr marL="3657600" marR="0" lvl="7"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8pPr>
            <a:lvl9pPr marL="4114800" marR="0" lvl="8"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276" name="Google Shape;276;p13"/>
          <p:cNvSpPr txBox="1">
            <a:spLocks noGrp="1"/>
          </p:cNvSpPr>
          <p:nvPr>
            <p:ph type="dt" idx="10"/>
          </p:nvPr>
        </p:nvSpPr>
        <p:spPr>
          <a:xfrm>
            <a:off x="5403850" y="4531022"/>
            <a:ext cx="684000" cy="273900"/>
          </a:xfrm>
          <a:prstGeom prst="rect">
            <a:avLst/>
          </a:prstGeom>
          <a:noFill/>
          <a:ln>
            <a:noFill/>
          </a:ln>
        </p:spPr>
        <p:txBody>
          <a:bodyPr spcFirstLastPara="1" wrap="square" lIns="68575" tIns="68575" rIns="68575" bIns="68575" anchor="ctr" anchorCtr="0"/>
          <a:lstStyle>
            <a:lvl1pPr marL="0" marR="0" lvl="0" indent="0" algn="r" rtl="0">
              <a:spcBef>
                <a:spcPts val="0"/>
              </a:spcBef>
              <a:spcAft>
                <a:spcPts val="0"/>
              </a:spcAft>
              <a:buSzPts val="1100"/>
              <a:buNone/>
              <a:defRPr sz="700" b="0" i="0" u="none" strike="noStrike" cap="none">
                <a:solidFill>
                  <a:srgbClr val="888888"/>
                </a:solidFill>
                <a:latin typeface="Trebuchet MS"/>
                <a:ea typeface="Trebuchet MS"/>
                <a:cs typeface="Trebuchet MS"/>
                <a:sym typeface="Trebuchet MS"/>
              </a:defRPr>
            </a:lvl1pPr>
            <a:lvl2pPr marL="342900" marR="0" lvl="1" indent="0"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2pPr>
            <a:lvl3pPr marL="685800" marR="0" lvl="2" indent="0"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3pPr>
            <a:lvl4pPr marL="1028700" marR="0" lvl="3" indent="0"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4pPr>
            <a:lvl5pPr marL="1371600" marR="0" lvl="4" indent="0"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5pPr>
            <a:lvl6pPr marL="1714500" marR="0" lvl="5" indent="0"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6pPr>
            <a:lvl7pPr marL="2057400" marR="0" lvl="6" indent="0"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7pPr>
            <a:lvl8pPr marL="2400300" marR="0" lvl="7" indent="0"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8pPr>
            <a:lvl9pPr marL="2743200" marR="0" lvl="8" indent="0"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277" name="Google Shape;277;p13"/>
          <p:cNvSpPr txBox="1">
            <a:spLocks noGrp="1"/>
          </p:cNvSpPr>
          <p:nvPr>
            <p:ph type="ftr" idx="11"/>
          </p:nvPr>
        </p:nvSpPr>
        <p:spPr>
          <a:xfrm>
            <a:off x="508000" y="4531022"/>
            <a:ext cx="47232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700" b="0" i="0" u="none" strike="noStrike" cap="none">
                <a:solidFill>
                  <a:srgbClr val="888888"/>
                </a:solidFill>
                <a:latin typeface="Trebuchet MS"/>
                <a:ea typeface="Trebuchet MS"/>
                <a:cs typeface="Trebuchet MS"/>
                <a:sym typeface="Trebuchet MS"/>
              </a:defRPr>
            </a:lvl1pPr>
            <a:lvl2pPr marL="342900" marR="0" lvl="1" indent="0"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2pPr>
            <a:lvl3pPr marL="685800" marR="0" lvl="2" indent="0"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3pPr>
            <a:lvl4pPr marL="1028700" marR="0" lvl="3" indent="0"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4pPr>
            <a:lvl5pPr marL="1371600" marR="0" lvl="4" indent="0"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5pPr>
            <a:lvl6pPr marL="1714500" marR="0" lvl="5" indent="0"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6pPr>
            <a:lvl7pPr marL="2057400" marR="0" lvl="6" indent="0"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7pPr>
            <a:lvl8pPr marL="2400300" marR="0" lvl="7" indent="0"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8pPr>
            <a:lvl9pPr marL="2743200" marR="0" lvl="8" indent="0"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278" name="Google Shape;278;p13"/>
          <p:cNvSpPr txBox="1">
            <a:spLocks noGrp="1"/>
          </p:cNvSpPr>
          <p:nvPr>
            <p:ph type="sldNum" idx="12"/>
          </p:nvPr>
        </p:nvSpPr>
        <p:spPr>
          <a:xfrm>
            <a:off x="6442997" y="4531022"/>
            <a:ext cx="5127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700" b="0" i="0" u="none" strike="noStrike" cap="none">
                <a:solidFill>
                  <a:schemeClr val="accent1"/>
                </a:solidFill>
                <a:latin typeface="Trebuchet MS"/>
                <a:ea typeface="Trebuchet MS"/>
                <a:cs typeface="Trebuchet MS"/>
                <a:sym typeface="Trebuchet MS"/>
              </a:defRPr>
            </a:lvl1pPr>
            <a:lvl2pPr marL="0" marR="0" lvl="1" indent="0" algn="r" rtl="0">
              <a:spcBef>
                <a:spcPts val="0"/>
              </a:spcBef>
              <a:buNone/>
              <a:defRPr sz="700" b="0" i="0" u="none" strike="noStrike" cap="none">
                <a:solidFill>
                  <a:schemeClr val="accent1"/>
                </a:solidFill>
                <a:latin typeface="Trebuchet MS"/>
                <a:ea typeface="Trebuchet MS"/>
                <a:cs typeface="Trebuchet MS"/>
                <a:sym typeface="Trebuchet MS"/>
              </a:defRPr>
            </a:lvl2pPr>
            <a:lvl3pPr marL="0" marR="0" lvl="2" indent="0" algn="r" rtl="0">
              <a:spcBef>
                <a:spcPts val="0"/>
              </a:spcBef>
              <a:buNone/>
              <a:defRPr sz="700" b="0" i="0" u="none" strike="noStrike" cap="none">
                <a:solidFill>
                  <a:schemeClr val="accent1"/>
                </a:solidFill>
                <a:latin typeface="Trebuchet MS"/>
                <a:ea typeface="Trebuchet MS"/>
                <a:cs typeface="Trebuchet MS"/>
                <a:sym typeface="Trebuchet MS"/>
              </a:defRPr>
            </a:lvl3pPr>
            <a:lvl4pPr marL="0" marR="0" lvl="3" indent="0" algn="r" rtl="0">
              <a:spcBef>
                <a:spcPts val="0"/>
              </a:spcBef>
              <a:buNone/>
              <a:defRPr sz="700" b="0" i="0" u="none" strike="noStrike" cap="none">
                <a:solidFill>
                  <a:schemeClr val="accent1"/>
                </a:solidFill>
                <a:latin typeface="Trebuchet MS"/>
                <a:ea typeface="Trebuchet MS"/>
                <a:cs typeface="Trebuchet MS"/>
                <a:sym typeface="Trebuchet MS"/>
              </a:defRPr>
            </a:lvl4pPr>
            <a:lvl5pPr marL="0" marR="0" lvl="4" indent="0" algn="r" rtl="0">
              <a:spcBef>
                <a:spcPts val="0"/>
              </a:spcBef>
              <a:buNone/>
              <a:defRPr sz="700" b="0" i="0" u="none" strike="noStrike" cap="none">
                <a:solidFill>
                  <a:schemeClr val="accent1"/>
                </a:solidFill>
                <a:latin typeface="Trebuchet MS"/>
                <a:ea typeface="Trebuchet MS"/>
                <a:cs typeface="Trebuchet MS"/>
                <a:sym typeface="Trebuchet MS"/>
              </a:defRPr>
            </a:lvl5pPr>
            <a:lvl6pPr marL="0" marR="0" lvl="5" indent="0" algn="r" rtl="0">
              <a:spcBef>
                <a:spcPts val="0"/>
              </a:spcBef>
              <a:buNone/>
              <a:defRPr sz="700" b="0" i="0" u="none" strike="noStrike" cap="none">
                <a:solidFill>
                  <a:schemeClr val="accent1"/>
                </a:solidFill>
                <a:latin typeface="Trebuchet MS"/>
                <a:ea typeface="Trebuchet MS"/>
                <a:cs typeface="Trebuchet MS"/>
                <a:sym typeface="Trebuchet MS"/>
              </a:defRPr>
            </a:lvl6pPr>
            <a:lvl7pPr marL="0" marR="0" lvl="6" indent="0" algn="r" rtl="0">
              <a:spcBef>
                <a:spcPts val="0"/>
              </a:spcBef>
              <a:buNone/>
              <a:defRPr sz="700" b="0" i="0" u="none" strike="noStrike" cap="none">
                <a:solidFill>
                  <a:schemeClr val="accent1"/>
                </a:solidFill>
                <a:latin typeface="Trebuchet MS"/>
                <a:ea typeface="Trebuchet MS"/>
                <a:cs typeface="Trebuchet MS"/>
                <a:sym typeface="Trebuchet MS"/>
              </a:defRPr>
            </a:lvl7pPr>
            <a:lvl8pPr marL="0" marR="0" lvl="7" indent="0" algn="r" rtl="0">
              <a:spcBef>
                <a:spcPts val="0"/>
              </a:spcBef>
              <a:buNone/>
              <a:defRPr sz="700" b="0" i="0" u="none" strike="noStrike" cap="none">
                <a:solidFill>
                  <a:schemeClr val="accent1"/>
                </a:solidFill>
                <a:latin typeface="Trebuchet MS"/>
                <a:ea typeface="Trebuchet MS"/>
                <a:cs typeface="Trebuchet MS"/>
                <a:sym typeface="Trebuchet MS"/>
              </a:defRPr>
            </a:lvl8pPr>
            <a:lvl9pPr marL="0" marR="0" lvl="8" indent="0" algn="r" rtl="0">
              <a:spcBef>
                <a:spcPts val="0"/>
              </a:spcBef>
              <a:buNone/>
              <a:defRPr sz="700"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lstStyle>
            <a:lvl1pPr marL="457200" lvl="0" indent="-228600" rtl="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rtl="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rtl="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lvl="0" algn="r" rtl="0">
              <a:buNone/>
              <a:defRPr sz="900">
                <a:solidFill>
                  <a:schemeClr val="dk2"/>
                </a:solidFill>
                <a:latin typeface="Nunito"/>
                <a:ea typeface="Nunito"/>
                <a:cs typeface="Nunito"/>
                <a:sym typeface="Nunito"/>
              </a:defRPr>
            </a:lvl1pPr>
            <a:lvl2pPr lvl="1" algn="r" rtl="0">
              <a:buNone/>
              <a:defRPr sz="900">
                <a:solidFill>
                  <a:schemeClr val="dk2"/>
                </a:solidFill>
                <a:latin typeface="Nunito"/>
                <a:ea typeface="Nunito"/>
                <a:cs typeface="Nunito"/>
                <a:sym typeface="Nunito"/>
              </a:defRPr>
            </a:lvl2pPr>
            <a:lvl3pPr lvl="2" algn="r" rtl="0">
              <a:buNone/>
              <a:defRPr sz="900">
                <a:solidFill>
                  <a:schemeClr val="dk2"/>
                </a:solidFill>
                <a:latin typeface="Nunito"/>
                <a:ea typeface="Nunito"/>
                <a:cs typeface="Nunito"/>
                <a:sym typeface="Nunito"/>
              </a:defRPr>
            </a:lvl3pPr>
            <a:lvl4pPr lvl="3" algn="r" rtl="0">
              <a:buNone/>
              <a:defRPr sz="900">
                <a:solidFill>
                  <a:schemeClr val="dk2"/>
                </a:solidFill>
                <a:latin typeface="Nunito"/>
                <a:ea typeface="Nunito"/>
                <a:cs typeface="Nunito"/>
                <a:sym typeface="Nunito"/>
              </a:defRPr>
            </a:lvl4pPr>
            <a:lvl5pPr lvl="4" algn="r" rtl="0">
              <a:buNone/>
              <a:defRPr sz="900">
                <a:solidFill>
                  <a:schemeClr val="dk2"/>
                </a:solidFill>
                <a:latin typeface="Nunito"/>
                <a:ea typeface="Nunito"/>
                <a:cs typeface="Nunito"/>
                <a:sym typeface="Nunito"/>
              </a:defRPr>
            </a:lvl5pPr>
            <a:lvl6pPr lvl="5" algn="r" rtl="0">
              <a:buNone/>
              <a:defRPr sz="900">
                <a:solidFill>
                  <a:schemeClr val="dk2"/>
                </a:solidFill>
                <a:latin typeface="Nunito"/>
                <a:ea typeface="Nunito"/>
                <a:cs typeface="Nunito"/>
                <a:sym typeface="Nunito"/>
              </a:defRPr>
            </a:lvl6pPr>
            <a:lvl7pPr lvl="6" algn="r" rtl="0">
              <a:buNone/>
              <a:defRPr sz="900">
                <a:solidFill>
                  <a:schemeClr val="dk2"/>
                </a:solidFill>
                <a:latin typeface="Nunito"/>
                <a:ea typeface="Nunito"/>
                <a:cs typeface="Nunito"/>
                <a:sym typeface="Nunito"/>
              </a:defRPr>
            </a:lvl7pPr>
            <a:lvl8pPr lvl="7" algn="r" rtl="0">
              <a:buNone/>
              <a:defRPr sz="900">
                <a:solidFill>
                  <a:schemeClr val="dk2"/>
                </a:solidFill>
                <a:latin typeface="Nunito"/>
                <a:ea typeface="Nunito"/>
                <a:cs typeface="Nunito"/>
                <a:sym typeface="Nunito"/>
              </a:defRPr>
            </a:lvl8pPr>
            <a:lvl9pPr lvl="8" algn="r" rtl="0">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hyperlink" Target="https://unity3d.com/learn/tutorials"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hyperlink" Target="https://developer.microsoft.com/en-us/windows/mixed-reality/academy"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282"/>
        <p:cNvGrpSpPr/>
        <p:nvPr/>
      </p:nvGrpSpPr>
      <p:grpSpPr>
        <a:xfrm>
          <a:off x="0" y="0"/>
          <a:ext cx="0" cy="0"/>
          <a:chOff x="0" y="0"/>
          <a:chExt cx="0" cy="0"/>
        </a:xfrm>
      </p:grpSpPr>
      <p:sp>
        <p:nvSpPr>
          <p:cNvPr id="283" name="Google Shape;283;p14"/>
          <p:cNvSpPr txBox="1">
            <a:spLocks noGrp="1"/>
          </p:cNvSpPr>
          <p:nvPr>
            <p:ph type="ctrTitle"/>
          </p:nvPr>
        </p:nvSpPr>
        <p:spPr>
          <a:xfrm>
            <a:off x="481500" y="419125"/>
            <a:ext cx="8181000" cy="273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Intro to Unity </a:t>
            </a:r>
            <a:endParaRPr sz="4800" dirty="0"/>
          </a:p>
          <a:p>
            <a:pPr marL="0" lvl="0" indent="0" algn="ctr" rtl="0">
              <a:spcBef>
                <a:spcPts val="0"/>
              </a:spcBef>
              <a:spcAft>
                <a:spcPts val="0"/>
              </a:spcAft>
              <a:buNone/>
            </a:pPr>
            <a:r>
              <a:rPr lang="en" sz="4800" dirty="0"/>
              <a:t>for MR development </a:t>
            </a:r>
            <a:br>
              <a:rPr lang="en" sz="4800" dirty="0"/>
            </a:br>
            <a:r>
              <a:rPr lang="en" sz="4800" dirty="0"/>
              <a:t>on the </a:t>
            </a:r>
            <a:endParaRPr sz="4800" dirty="0"/>
          </a:p>
          <a:p>
            <a:pPr marL="0" lvl="0" indent="0" algn="ctr" rtl="0">
              <a:spcBef>
                <a:spcPts val="0"/>
              </a:spcBef>
              <a:spcAft>
                <a:spcPts val="0"/>
              </a:spcAft>
              <a:buNone/>
            </a:pPr>
            <a:r>
              <a:rPr lang="en" sz="4800" dirty="0"/>
              <a:t>Magic Leap One</a:t>
            </a:r>
            <a:endParaRPr sz="4800" dirty="0"/>
          </a:p>
        </p:txBody>
      </p:sp>
      <p:sp>
        <p:nvSpPr>
          <p:cNvPr id="284" name="Google Shape;284;p14"/>
          <p:cNvSpPr txBox="1"/>
          <p:nvPr/>
        </p:nvSpPr>
        <p:spPr>
          <a:xfrm>
            <a:off x="3347800" y="3668325"/>
            <a:ext cx="5610000" cy="125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solidFill>
                  <a:schemeClr val="lt1"/>
                </a:solidFill>
              </a:rPr>
              <a:t>Natalie Perez</a:t>
            </a:r>
            <a:endParaRPr sz="3600" b="1">
              <a:solidFill>
                <a:schemeClr val="lt1"/>
              </a:solidFill>
            </a:endParaRPr>
          </a:p>
          <a:p>
            <a:pPr marL="0" lvl="0" indent="0" algn="l" rtl="0">
              <a:spcBef>
                <a:spcPts val="0"/>
              </a:spcBef>
              <a:spcAft>
                <a:spcPts val="0"/>
              </a:spcAft>
              <a:buNone/>
            </a:pPr>
            <a:r>
              <a:rPr lang="en" sz="3600" b="1">
                <a:solidFill>
                  <a:schemeClr val="lt1"/>
                </a:solidFill>
              </a:rPr>
              <a:t>NPerez@NEDDTech.com</a:t>
            </a:r>
            <a:endParaRPr sz="3600" b="1">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339" name="Google Shape;339;p23"/>
          <p:cNvPicPr preferRelativeResize="0"/>
          <p:nvPr/>
        </p:nvPicPr>
        <p:blipFill>
          <a:blip r:embed="rId3">
            <a:alphaModFix/>
          </a:blip>
          <a:stretch>
            <a:fillRect/>
          </a:stretch>
        </p:blipFill>
        <p:spPr>
          <a:xfrm>
            <a:off x="1233050" y="0"/>
            <a:ext cx="6677900"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pic>
        <p:nvPicPr>
          <p:cNvPr id="344" name="Google Shape;344;p24"/>
          <p:cNvPicPr preferRelativeResize="0"/>
          <p:nvPr/>
        </p:nvPicPr>
        <p:blipFill>
          <a:blip r:embed="rId3">
            <a:alphaModFix/>
          </a:blip>
          <a:stretch>
            <a:fillRect/>
          </a:stretch>
        </p:blipFill>
        <p:spPr>
          <a:xfrm>
            <a:off x="0" y="1902573"/>
            <a:ext cx="4811848" cy="1139970"/>
          </a:xfrm>
          <a:prstGeom prst="rect">
            <a:avLst/>
          </a:prstGeom>
          <a:noFill/>
          <a:ln>
            <a:noFill/>
          </a:ln>
        </p:spPr>
      </p:pic>
      <p:pic>
        <p:nvPicPr>
          <p:cNvPr id="345" name="Google Shape;345;p24"/>
          <p:cNvPicPr preferRelativeResize="0"/>
          <p:nvPr/>
        </p:nvPicPr>
        <p:blipFill>
          <a:blip r:embed="rId4">
            <a:alphaModFix/>
          </a:blip>
          <a:stretch>
            <a:fillRect/>
          </a:stretch>
        </p:blipFill>
        <p:spPr>
          <a:xfrm>
            <a:off x="4811850" y="11"/>
            <a:ext cx="4332151" cy="5143502"/>
          </a:xfrm>
          <a:prstGeom prst="rect">
            <a:avLst/>
          </a:prstGeom>
          <a:noFill/>
          <a:ln>
            <a:noFill/>
          </a:ln>
        </p:spPr>
      </p:pic>
      <p:sp>
        <p:nvSpPr>
          <p:cNvPr id="346" name="Google Shape;346;p24"/>
          <p:cNvSpPr txBox="1">
            <a:spLocks noGrp="1"/>
          </p:cNvSpPr>
          <p:nvPr>
            <p:ph type="title"/>
          </p:nvPr>
        </p:nvSpPr>
        <p:spPr>
          <a:xfrm>
            <a:off x="1227600" y="712875"/>
            <a:ext cx="3461700" cy="5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ML Remote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pic>
        <p:nvPicPr>
          <p:cNvPr id="351" name="Google Shape;351;p25"/>
          <p:cNvPicPr preferRelativeResize="0"/>
          <p:nvPr/>
        </p:nvPicPr>
        <p:blipFill>
          <a:blip r:embed="rId3">
            <a:alphaModFix/>
          </a:blip>
          <a:stretch>
            <a:fillRect/>
          </a:stretch>
        </p:blipFill>
        <p:spPr>
          <a:xfrm>
            <a:off x="0" y="265604"/>
            <a:ext cx="9144003" cy="461229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26"/>
          <p:cNvPicPr preferRelativeResize="0"/>
          <p:nvPr/>
        </p:nvPicPr>
        <p:blipFill>
          <a:blip r:embed="rId3">
            <a:alphaModFix/>
          </a:blip>
          <a:stretch>
            <a:fillRect/>
          </a:stretch>
        </p:blipFill>
        <p:spPr>
          <a:xfrm>
            <a:off x="0" y="153660"/>
            <a:ext cx="9143998" cy="483618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61" name="Google Shape;361;p27"/>
          <p:cNvPicPr preferRelativeResize="0"/>
          <p:nvPr/>
        </p:nvPicPr>
        <p:blipFill>
          <a:blip r:embed="rId3">
            <a:alphaModFix/>
          </a:blip>
          <a:stretch>
            <a:fillRect/>
          </a:stretch>
        </p:blipFill>
        <p:spPr>
          <a:xfrm>
            <a:off x="1" y="1592030"/>
            <a:ext cx="9143998" cy="1959439"/>
          </a:xfrm>
          <a:prstGeom prst="rect">
            <a:avLst/>
          </a:prstGeom>
          <a:noFill/>
          <a:ln>
            <a:noFill/>
          </a:ln>
        </p:spPr>
      </p:pic>
      <p:sp>
        <p:nvSpPr>
          <p:cNvPr id="362" name="Google Shape;362;p27"/>
          <p:cNvSpPr txBox="1">
            <a:spLocks noGrp="1"/>
          </p:cNvSpPr>
          <p:nvPr>
            <p:ph type="title"/>
          </p:nvPr>
        </p:nvSpPr>
        <p:spPr>
          <a:xfrm>
            <a:off x="1227600" y="712875"/>
            <a:ext cx="7030500" cy="5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Load a Virtual Room</a:t>
            </a:r>
            <a:endParaRPr/>
          </a:p>
        </p:txBody>
      </p:sp>
      <p:sp>
        <p:nvSpPr>
          <p:cNvPr id="363" name="Google Shape;363;p27"/>
          <p:cNvSpPr txBox="1"/>
          <p:nvPr/>
        </p:nvSpPr>
        <p:spPr>
          <a:xfrm>
            <a:off x="181825" y="3551475"/>
            <a:ext cx="8560500" cy="159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4A4A4A"/>
                </a:solidFill>
              </a:rPr>
              <a:t>&lt;Lumin SDK&gt; &gt; MagicLeap &gt; mlsdk &gt; v#.##.# &gt; VirtualDevice &gt; data &gt; VirtualRooms &gt; ExampleRooms</a:t>
            </a:r>
            <a:endParaRPr sz="3000">
              <a:latin typeface="Nunito"/>
              <a:ea typeface="Nunito"/>
              <a:cs typeface="Nunito"/>
              <a:sym typeface="Nunito"/>
            </a:endParaRPr>
          </a:p>
        </p:txBody>
      </p:sp>
      <p:sp>
        <p:nvSpPr>
          <p:cNvPr id="364" name="Google Shape;364;p27"/>
          <p:cNvSpPr/>
          <p:nvPr/>
        </p:nvSpPr>
        <p:spPr>
          <a:xfrm>
            <a:off x="75" y="1521175"/>
            <a:ext cx="9144000" cy="20304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69" name="Google Shape;369;p28"/>
          <p:cNvPicPr preferRelativeResize="0"/>
          <p:nvPr/>
        </p:nvPicPr>
        <p:blipFill>
          <a:blip r:embed="rId3">
            <a:alphaModFix/>
          </a:blip>
          <a:stretch>
            <a:fillRect/>
          </a:stretch>
        </p:blipFill>
        <p:spPr>
          <a:xfrm>
            <a:off x="98227" y="0"/>
            <a:ext cx="8947547"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374" name="Google Shape;374;p29"/>
          <p:cNvPicPr preferRelativeResize="0"/>
          <p:nvPr/>
        </p:nvPicPr>
        <p:blipFill>
          <a:blip r:embed="rId3">
            <a:alphaModFix/>
          </a:blip>
          <a:stretch>
            <a:fillRect/>
          </a:stretch>
        </p:blipFill>
        <p:spPr>
          <a:xfrm>
            <a:off x="90836" y="1"/>
            <a:ext cx="8962329" cy="514349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pic>
        <p:nvPicPr>
          <p:cNvPr id="379" name="Google Shape;379;p30"/>
          <p:cNvPicPr preferRelativeResize="0"/>
          <p:nvPr/>
        </p:nvPicPr>
        <p:blipFill>
          <a:blip r:embed="rId3">
            <a:alphaModFix/>
          </a:blip>
          <a:stretch>
            <a:fillRect/>
          </a:stretch>
        </p:blipFill>
        <p:spPr>
          <a:xfrm>
            <a:off x="143391" y="0"/>
            <a:ext cx="8857217" cy="5143499"/>
          </a:xfrm>
          <a:prstGeom prst="rect">
            <a:avLst/>
          </a:prstGeom>
          <a:noFill/>
          <a:ln>
            <a:noFill/>
          </a:ln>
        </p:spPr>
      </p:pic>
      <p:pic>
        <p:nvPicPr>
          <p:cNvPr id="380" name="Google Shape;380;p30"/>
          <p:cNvPicPr preferRelativeResize="0"/>
          <p:nvPr/>
        </p:nvPicPr>
        <p:blipFill>
          <a:blip r:embed="rId4">
            <a:alphaModFix/>
          </a:blip>
          <a:stretch>
            <a:fillRect/>
          </a:stretch>
        </p:blipFill>
        <p:spPr>
          <a:xfrm>
            <a:off x="146115" y="0"/>
            <a:ext cx="8851771" cy="5143501"/>
          </a:xfrm>
          <a:prstGeom prst="rect">
            <a:avLst/>
          </a:prstGeom>
          <a:noFill/>
          <a:ln>
            <a:noFill/>
          </a:ln>
        </p:spPr>
      </p:pic>
      <p:pic>
        <p:nvPicPr>
          <p:cNvPr id="381" name="Google Shape;381;p30"/>
          <p:cNvPicPr preferRelativeResize="0"/>
          <p:nvPr/>
        </p:nvPicPr>
        <p:blipFill>
          <a:blip r:embed="rId5">
            <a:alphaModFix/>
          </a:blip>
          <a:stretch>
            <a:fillRect/>
          </a:stretch>
        </p:blipFill>
        <p:spPr>
          <a:xfrm>
            <a:off x="98227" y="0"/>
            <a:ext cx="8947547"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pic>
        <p:nvPicPr>
          <p:cNvPr id="386" name="Google Shape;386;p31" descr="Interface.png"/>
          <p:cNvPicPr preferRelativeResize="0"/>
          <p:nvPr/>
        </p:nvPicPr>
        <p:blipFill>
          <a:blip r:embed="rId3">
            <a:alphaModFix/>
          </a:blip>
          <a:stretch>
            <a:fillRect/>
          </a:stretch>
        </p:blipFill>
        <p:spPr>
          <a:xfrm>
            <a:off x="134938" y="197237"/>
            <a:ext cx="8874125" cy="474902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2"/>
          <p:cNvSpPr txBox="1">
            <a:spLocks noGrp="1"/>
          </p:cNvSpPr>
          <p:nvPr>
            <p:ph type="title"/>
          </p:nvPr>
        </p:nvSpPr>
        <p:spPr>
          <a:xfrm>
            <a:off x="1151925" y="753850"/>
            <a:ext cx="6624300" cy="52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Navigating in the Scene View</a:t>
            </a:r>
            <a:endParaRPr/>
          </a:p>
        </p:txBody>
      </p:sp>
      <p:pic>
        <p:nvPicPr>
          <p:cNvPr id="392" name="Google Shape;392;p32"/>
          <p:cNvPicPr preferRelativeResize="0"/>
          <p:nvPr/>
        </p:nvPicPr>
        <p:blipFill>
          <a:blip r:embed="rId3">
            <a:alphaModFix/>
          </a:blip>
          <a:stretch>
            <a:fillRect/>
          </a:stretch>
        </p:blipFill>
        <p:spPr>
          <a:xfrm>
            <a:off x="31738" y="1564050"/>
            <a:ext cx="9080528" cy="32964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15"/>
          <p:cNvSpPr txBox="1">
            <a:spLocks noGrp="1"/>
          </p:cNvSpPr>
          <p:nvPr>
            <p:ph type="title"/>
          </p:nvPr>
        </p:nvSpPr>
        <p:spPr>
          <a:xfrm>
            <a:off x="1303800" y="598575"/>
            <a:ext cx="7030500" cy="73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a:t>The </a:t>
            </a:r>
            <a:r>
              <a:rPr lang="en"/>
              <a:t>NEDD Tech </a:t>
            </a:r>
            <a:r>
              <a:rPr lang="en" b="0"/>
              <a:t>Team</a:t>
            </a:r>
            <a:endParaRPr b="0"/>
          </a:p>
        </p:txBody>
      </p:sp>
      <p:sp>
        <p:nvSpPr>
          <p:cNvPr id="290" name="Google Shape;290;p15"/>
          <p:cNvSpPr txBox="1">
            <a:spLocks noGrp="1"/>
          </p:cNvSpPr>
          <p:nvPr>
            <p:ph type="body" idx="1"/>
          </p:nvPr>
        </p:nvSpPr>
        <p:spPr>
          <a:xfrm>
            <a:off x="223625" y="4049700"/>
            <a:ext cx="8722800" cy="730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400"/>
              <a:t> Natalie Perez   Evelyn Skinner    Dave Noderer    Dwight Goins</a:t>
            </a:r>
            <a:endParaRPr sz="2400"/>
          </a:p>
        </p:txBody>
      </p:sp>
      <p:pic>
        <p:nvPicPr>
          <p:cNvPr id="291" name="Google Shape;291;p15" descr="Headshot.jpg"/>
          <p:cNvPicPr preferRelativeResize="0"/>
          <p:nvPr/>
        </p:nvPicPr>
        <p:blipFill rotWithShape="1">
          <a:blip r:embed="rId3">
            <a:alphaModFix/>
          </a:blip>
          <a:srcRect l="9606" r="7721"/>
          <a:stretch/>
        </p:blipFill>
        <p:spPr>
          <a:xfrm>
            <a:off x="285750" y="1429800"/>
            <a:ext cx="2057400" cy="2488675"/>
          </a:xfrm>
          <a:prstGeom prst="rect">
            <a:avLst/>
          </a:prstGeom>
          <a:noFill/>
          <a:ln>
            <a:noFill/>
          </a:ln>
        </p:spPr>
      </p:pic>
      <p:pic>
        <p:nvPicPr>
          <p:cNvPr id="292" name="Google Shape;292;p15" descr="Dave_20120507_200k.jpg"/>
          <p:cNvPicPr preferRelativeResize="0"/>
          <p:nvPr/>
        </p:nvPicPr>
        <p:blipFill>
          <a:blip r:embed="rId4">
            <a:alphaModFix/>
          </a:blip>
          <a:stretch>
            <a:fillRect/>
          </a:stretch>
        </p:blipFill>
        <p:spPr>
          <a:xfrm>
            <a:off x="4695375" y="1408150"/>
            <a:ext cx="1981835" cy="2510324"/>
          </a:xfrm>
          <a:prstGeom prst="rect">
            <a:avLst/>
          </a:prstGeom>
          <a:noFill/>
          <a:ln>
            <a:noFill/>
          </a:ln>
        </p:spPr>
      </p:pic>
      <p:pic>
        <p:nvPicPr>
          <p:cNvPr id="293" name="Google Shape;293;p15" descr="Dwight_Cloudy_Gold_Light_edited-1.jpg"/>
          <p:cNvPicPr preferRelativeResize="0"/>
          <p:nvPr/>
        </p:nvPicPr>
        <p:blipFill rotWithShape="1">
          <a:blip r:embed="rId5">
            <a:alphaModFix/>
          </a:blip>
          <a:srcRect l="9292" r="8035"/>
          <a:stretch/>
        </p:blipFill>
        <p:spPr>
          <a:xfrm>
            <a:off x="6781375" y="1408400"/>
            <a:ext cx="2057400" cy="2488650"/>
          </a:xfrm>
          <a:prstGeom prst="rect">
            <a:avLst/>
          </a:prstGeom>
          <a:noFill/>
          <a:ln>
            <a:noFill/>
          </a:ln>
        </p:spPr>
      </p:pic>
      <p:pic>
        <p:nvPicPr>
          <p:cNvPr id="294" name="Google Shape;294;p15" descr="EvelynSkinner.png"/>
          <p:cNvPicPr preferRelativeResize="0"/>
          <p:nvPr/>
        </p:nvPicPr>
        <p:blipFill>
          <a:blip r:embed="rId6">
            <a:alphaModFix/>
          </a:blip>
          <a:stretch>
            <a:fillRect/>
          </a:stretch>
        </p:blipFill>
        <p:spPr>
          <a:xfrm>
            <a:off x="2282388" y="1445062"/>
            <a:ext cx="2308814" cy="24886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397" name="Google Shape;397;p33"/>
          <p:cNvPicPr preferRelativeResize="0"/>
          <p:nvPr/>
        </p:nvPicPr>
        <p:blipFill>
          <a:blip r:embed="rId3">
            <a:alphaModFix/>
          </a:blip>
          <a:stretch>
            <a:fillRect/>
          </a:stretch>
        </p:blipFill>
        <p:spPr>
          <a:xfrm>
            <a:off x="0" y="199092"/>
            <a:ext cx="9144000" cy="474531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4"/>
          <p:cNvSpPr txBox="1">
            <a:spLocks noGrp="1"/>
          </p:cNvSpPr>
          <p:nvPr>
            <p:ph type="title"/>
          </p:nvPr>
        </p:nvSpPr>
        <p:spPr>
          <a:xfrm>
            <a:off x="265500" y="1718250"/>
            <a:ext cx="26169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Camera </a:t>
            </a:r>
            <a:endParaRPr/>
          </a:p>
          <a:p>
            <a:pPr marL="0" lvl="0" indent="0" algn="ctr" rtl="0">
              <a:spcBef>
                <a:spcPts val="0"/>
              </a:spcBef>
              <a:spcAft>
                <a:spcPts val="0"/>
              </a:spcAft>
              <a:buNone/>
            </a:pPr>
            <a:r>
              <a:rPr lang="en"/>
              <a:t>Properties</a:t>
            </a:r>
            <a:endParaRPr/>
          </a:p>
        </p:txBody>
      </p:sp>
      <p:sp>
        <p:nvSpPr>
          <p:cNvPr id="403" name="Google Shape;403;p34"/>
          <p:cNvSpPr txBox="1">
            <a:spLocks noGrp="1"/>
          </p:cNvSpPr>
          <p:nvPr>
            <p:ph type="body" idx="2"/>
          </p:nvPr>
        </p:nvSpPr>
        <p:spPr>
          <a:xfrm>
            <a:off x="2882550" y="748950"/>
            <a:ext cx="5973900" cy="364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Camera’s </a:t>
            </a:r>
            <a:r>
              <a:rPr lang="en" sz="1800" b="1"/>
              <a:t>position </a:t>
            </a:r>
            <a:r>
              <a:rPr lang="en" sz="1800"/>
              <a:t>should be (X: 0, Y: 0, Z: 0)</a:t>
            </a:r>
            <a:endParaRPr sz="1800"/>
          </a:p>
          <a:p>
            <a:pPr marL="457200" lvl="0" indent="-342900" algn="l" rtl="0">
              <a:spcBef>
                <a:spcPts val="1600"/>
              </a:spcBef>
              <a:spcAft>
                <a:spcPts val="0"/>
              </a:spcAft>
              <a:buSzPts val="1800"/>
              <a:buChar char="●"/>
            </a:pPr>
            <a:r>
              <a:rPr lang="en" sz="1800"/>
              <a:t>For AR/MR:</a:t>
            </a:r>
            <a:endParaRPr sz="1800"/>
          </a:p>
          <a:p>
            <a:pPr marL="914400" lvl="1" indent="-342900" algn="l" rtl="0">
              <a:spcBef>
                <a:spcPts val="1600"/>
              </a:spcBef>
              <a:spcAft>
                <a:spcPts val="0"/>
              </a:spcAft>
              <a:buSzPts val="1800"/>
              <a:buChar char="○"/>
            </a:pPr>
            <a:r>
              <a:rPr lang="en" sz="1800"/>
              <a:t>Set </a:t>
            </a:r>
            <a:r>
              <a:rPr lang="en" sz="1800" b="1"/>
              <a:t>Clear Flags </a:t>
            </a:r>
            <a:r>
              <a:rPr lang="en" sz="1800"/>
              <a:t>dropdown set to </a:t>
            </a:r>
            <a:r>
              <a:rPr lang="en" sz="1800" b="1"/>
              <a:t>Solid Color</a:t>
            </a:r>
            <a:endParaRPr sz="1800"/>
          </a:p>
          <a:p>
            <a:pPr marL="914400" lvl="1" indent="-342900" algn="l" rtl="0">
              <a:spcBef>
                <a:spcPts val="1600"/>
              </a:spcBef>
              <a:spcAft>
                <a:spcPts val="0"/>
              </a:spcAft>
              <a:buSzPts val="1800"/>
              <a:buChar char="○"/>
            </a:pPr>
            <a:r>
              <a:rPr lang="en" sz="1800"/>
              <a:t>Set </a:t>
            </a:r>
            <a:r>
              <a:rPr lang="en" sz="1800" b="1"/>
              <a:t>Background</a:t>
            </a:r>
            <a:r>
              <a:rPr lang="en" sz="1800"/>
              <a:t> to the color </a:t>
            </a:r>
            <a:r>
              <a:rPr lang="en" sz="1800" b="1"/>
              <a:t>Black: </a:t>
            </a:r>
            <a:r>
              <a:rPr lang="en" sz="1800"/>
              <a:t>RGB (0,0,0)</a:t>
            </a:r>
            <a:endParaRPr sz="1800"/>
          </a:p>
          <a:p>
            <a:pPr marL="0" lvl="0" indent="0" algn="l" rtl="0">
              <a:spcBef>
                <a:spcPts val="1600"/>
              </a:spcBef>
              <a:spcAft>
                <a:spcPts val="0"/>
              </a:spcAft>
              <a:buNone/>
            </a:pPr>
            <a:endParaRPr sz="1800" b="1"/>
          </a:p>
          <a:p>
            <a:pPr marL="457200" lvl="0" indent="-342900" algn="l" rtl="0">
              <a:spcBef>
                <a:spcPts val="1600"/>
              </a:spcBef>
              <a:spcAft>
                <a:spcPts val="0"/>
              </a:spcAft>
              <a:buSzPts val="1800"/>
              <a:buChar char="●"/>
            </a:pPr>
            <a:r>
              <a:rPr lang="en" sz="1800"/>
              <a:t>For VR:</a:t>
            </a:r>
            <a:endParaRPr sz="1800"/>
          </a:p>
          <a:p>
            <a:pPr marL="914400" lvl="1" indent="-342900" algn="l" rtl="0">
              <a:spcBef>
                <a:spcPts val="1600"/>
              </a:spcBef>
              <a:spcAft>
                <a:spcPts val="1600"/>
              </a:spcAft>
              <a:buSzPts val="1800"/>
              <a:buChar char="○"/>
            </a:pPr>
            <a:r>
              <a:rPr lang="en" sz="1800"/>
              <a:t>Keep </a:t>
            </a:r>
            <a:r>
              <a:rPr lang="en" sz="1800" b="1"/>
              <a:t>Clear Flags </a:t>
            </a:r>
            <a:r>
              <a:rPr lang="en" sz="1800"/>
              <a:t>dropdown set to </a:t>
            </a:r>
            <a:r>
              <a:rPr lang="en" sz="1800" b="1"/>
              <a:t>Skybox</a:t>
            </a:r>
            <a:endParaRPr sz="1800" b="1"/>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35"/>
          <p:cNvSpPr txBox="1">
            <a:spLocks noGrp="1"/>
          </p:cNvSpPr>
          <p:nvPr>
            <p:ph type="title"/>
          </p:nvPr>
        </p:nvSpPr>
        <p:spPr>
          <a:xfrm>
            <a:off x="265500" y="1718250"/>
            <a:ext cx="2792400" cy="170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Don’t forget to</a:t>
            </a:r>
            <a:endParaRPr/>
          </a:p>
          <a:p>
            <a:pPr marL="0" lvl="0" indent="0" algn="ctr" rtl="0">
              <a:spcBef>
                <a:spcPts val="0"/>
              </a:spcBef>
              <a:spcAft>
                <a:spcPts val="0"/>
              </a:spcAft>
              <a:buNone/>
            </a:pPr>
            <a:r>
              <a:rPr lang="en"/>
              <a:t>save</a:t>
            </a:r>
            <a:endParaRPr/>
          </a:p>
        </p:txBody>
      </p:sp>
      <p:sp>
        <p:nvSpPr>
          <p:cNvPr id="409" name="Google Shape;409;p35"/>
          <p:cNvSpPr txBox="1">
            <a:spLocks noGrp="1"/>
          </p:cNvSpPr>
          <p:nvPr>
            <p:ph type="body" idx="2"/>
          </p:nvPr>
        </p:nvSpPr>
        <p:spPr>
          <a:xfrm>
            <a:off x="2882550" y="1144650"/>
            <a:ext cx="5973900" cy="2854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File →  Save Scene As</a:t>
            </a:r>
            <a:endParaRPr sz="1800"/>
          </a:p>
          <a:p>
            <a:pPr marL="914400" lvl="1" indent="-342900" algn="l" rtl="0">
              <a:spcBef>
                <a:spcPts val="1600"/>
              </a:spcBef>
              <a:spcAft>
                <a:spcPts val="0"/>
              </a:spcAft>
              <a:buSzPts val="1800"/>
              <a:buChar char="○"/>
            </a:pPr>
            <a:r>
              <a:rPr lang="en" sz="1800"/>
              <a:t>Create a subfolder called </a:t>
            </a:r>
            <a:r>
              <a:rPr lang="en" sz="1800" b="1"/>
              <a:t>Scenes</a:t>
            </a:r>
            <a:endParaRPr sz="1800" b="1"/>
          </a:p>
          <a:p>
            <a:pPr marL="914400" lvl="1" indent="-342900" algn="l" rtl="0">
              <a:spcBef>
                <a:spcPts val="1600"/>
              </a:spcBef>
              <a:spcAft>
                <a:spcPts val="0"/>
              </a:spcAft>
              <a:buSzPts val="1800"/>
              <a:buChar char="○"/>
            </a:pPr>
            <a:r>
              <a:rPr lang="en" sz="1800"/>
              <a:t>Name the scene </a:t>
            </a:r>
            <a:r>
              <a:rPr lang="en" sz="1800" b="1"/>
              <a:t>Main</a:t>
            </a:r>
            <a:endParaRPr sz="1800"/>
          </a:p>
          <a:p>
            <a:pPr marL="914400" lvl="1" indent="-342900" algn="l" rtl="0">
              <a:spcBef>
                <a:spcPts val="1600"/>
              </a:spcBef>
              <a:spcAft>
                <a:spcPts val="0"/>
              </a:spcAft>
              <a:buSzPts val="1800"/>
              <a:buChar char="○"/>
            </a:pPr>
            <a:r>
              <a:rPr lang="en" sz="1800"/>
              <a:t>Select </a:t>
            </a:r>
            <a:r>
              <a:rPr lang="en" sz="1800" b="1"/>
              <a:t>Save</a:t>
            </a:r>
            <a:endParaRPr sz="1800" b="1"/>
          </a:p>
          <a:p>
            <a:pPr marL="1371600" lvl="2" indent="-342900" algn="l" rtl="0">
              <a:spcBef>
                <a:spcPts val="1600"/>
              </a:spcBef>
              <a:spcAft>
                <a:spcPts val="1600"/>
              </a:spcAft>
              <a:buSzPts val="1800"/>
              <a:buChar char="■"/>
            </a:pPr>
            <a:r>
              <a:rPr lang="en" sz="1800" i="1"/>
              <a:t>You will see this subfolder and scene in your Project Window</a:t>
            </a:r>
            <a:endParaRPr sz="1800" b="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pic>
        <p:nvPicPr>
          <p:cNvPr id="414" name="Google Shape;414;p36" descr="Camera Setup.png"/>
          <p:cNvPicPr preferRelativeResize="0"/>
          <p:nvPr/>
        </p:nvPicPr>
        <p:blipFill>
          <a:blip r:embed="rId3">
            <a:alphaModFix/>
          </a:blip>
          <a:stretch>
            <a:fillRect/>
          </a:stretch>
        </p:blipFill>
        <p:spPr>
          <a:xfrm>
            <a:off x="0" y="1367398"/>
            <a:ext cx="9144002" cy="3504104"/>
          </a:xfrm>
          <a:prstGeom prst="rect">
            <a:avLst/>
          </a:prstGeom>
          <a:noFill/>
          <a:ln>
            <a:noFill/>
          </a:ln>
        </p:spPr>
      </p:pic>
      <p:sp>
        <p:nvSpPr>
          <p:cNvPr id="415" name="Google Shape;415;p36"/>
          <p:cNvSpPr txBox="1"/>
          <p:nvPr/>
        </p:nvSpPr>
        <p:spPr>
          <a:xfrm>
            <a:off x="1245675" y="717950"/>
            <a:ext cx="6000600" cy="50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b="1">
                <a:solidFill>
                  <a:schemeClr val="dk2"/>
                </a:solidFill>
                <a:latin typeface="Maven Pro"/>
                <a:ea typeface="Maven Pro"/>
                <a:cs typeface="Maven Pro"/>
                <a:sym typeface="Maven Pro"/>
              </a:rPr>
              <a:t>Camera Setup</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7"/>
          <p:cNvSpPr txBox="1">
            <a:spLocks noGrp="1"/>
          </p:cNvSpPr>
          <p:nvPr>
            <p:ph type="title"/>
          </p:nvPr>
        </p:nvSpPr>
        <p:spPr>
          <a:xfrm>
            <a:off x="1151925" y="753850"/>
            <a:ext cx="5318400" cy="52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Build Settings for Magic Leap</a:t>
            </a:r>
            <a:endParaRPr/>
          </a:p>
        </p:txBody>
      </p:sp>
      <p:sp>
        <p:nvSpPr>
          <p:cNvPr id="421" name="Google Shape;421;p37"/>
          <p:cNvSpPr txBox="1">
            <a:spLocks noGrp="1"/>
          </p:cNvSpPr>
          <p:nvPr>
            <p:ph type="body" idx="2"/>
          </p:nvPr>
        </p:nvSpPr>
        <p:spPr>
          <a:xfrm>
            <a:off x="292500" y="1179400"/>
            <a:ext cx="8559000" cy="38628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Nunito"/>
              <a:buChar char="●"/>
            </a:pPr>
            <a:r>
              <a:rPr lang="en" sz="1800"/>
              <a:t>File → Build Settings...</a:t>
            </a:r>
            <a:endParaRPr sz="1800"/>
          </a:p>
          <a:p>
            <a:pPr marL="457200" marR="0" lvl="0" indent="-342900" algn="l" rtl="0">
              <a:lnSpc>
                <a:spcPct val="115000"/>
              </a:lnSpc>
              <a:spcBef>
                <a:spcPts val="1600"/>
              </a:spcBef>
              <a:spcAft>
                <a:spcPts val="0"/>
              </a:spcAft>
              <a:buClr>
                <a:schemeClr val="dk2"/>
              </a:buClr>
              <a:buSzPts val="1800"/>
              <a:buFont typeface="Nunito"/>
              <a:buChar char="●"/>
            </a:pPr>
            <a:r>
              <a:rPr lang="en" sz="1800"/>
              <a:t>Select the </a:t>
            </a:r>
            <a:r>
              <a:rPr lang="en" sz="1800" b="1"/>
              <a:t>Lumin OS Platform</a:t>
            </a:r>
            <a:endParaRPr sz="1800" b="1"/>
          </a:p>
          <a:p>
            <a:pPr marL="914400" marR="0" lvl="1" indent="-342900" algn="l" rtl="0">
              <a:lnSpc>
                <a:spcPct val="115000"/>
              </a:lnSpc>
              <a:spcBef>
                <a:spcPts val="1600"/>
              </a:spcBef>
              <a:spcAft>
                <a:spcPts val="0"/>
              </a:spcAft>
              <a:buSzPts val="1800"/>
              <a:buChar char="○"/>
            </a:pPr>
            <a:r>
              <a:rPr lang="en" sz="1800"/>
              <a:t>Set the </a:t>
            </a:r>
            <a:r>
              <a:rPr lang="en" sz="1800" b="1"/>
              <a:t>Lumin SDK Location </a:t>
            </a:r>
            <a:r>
              <a:rPr lang="en" sz="1800"/>
              <a:t>path. For example, C:\Users\&lt;username&gt;\MagicLeap\mlsdk\&lt;version&gt;</a:t>
            </a:r>
            <a:endParaRPr sz="1800" b="1"/>
          </a:p>
          <a:p>
            <a:pPr marL="457200" marR="0" lvl="0" indent="-342900" algn="l" rtl="0">
              <a:lnSpc>
                <a:spcPct val="115000"/>
              </a:lnSpc>
              <a:spcBef>
                <a:spcPts val="1600"/>
              </a:spcBef>
              <a:spcAft>
                <a:spcPts val="0"/>
              </a:spcAft>
              <a:buSzPts val="1800"/>
              <a:buChar char="●"/>
            </a:pPr>
            <a:r>
              <a:rPr lang="en" sz="1800"/>
              <a:t>Check </a:t>
            </a:r>
            <a:r>
              <a:rPr lang="en" sz="1800" b="1"/>
              <a:t>Sign Package</a:t>
            </a:r>
            <a:endParaRPr sz="1800" b="1"/>
          </a:p>
          <a:p>
            <a:pPr marL="457200" marR="0" lvl="0" indent="-342900" algn="l" rtl="0">
              <a:lnSpc>
                <a:spcPct val="115000"/>
              </a:lnSpc>
              <a:spcBef>
                <a:spcPts val="1600"/>
              </a:spcBef>
              <a:spcAft>
                <a:spcPts val="0"/>
              </a:spcAft>
              <a:buSzPts val="1800"/>
              <a:buChar char="●"/>
            </a:pPr>
            <a:r>
              <a:rPr lang="en" sz="1800"/>
              <a:t>Add Open Scenes</a:t>
            </a:r>
            <a:endParaRPr sz="1800"/>
          </a:p>
          <a:p>
            <a:pPr marL="457200" lvl="0" indent="-342900" algn="l" rtl="0">
              <a:spcBef>
                <a:spcPts val="1600"/>
              </a:spcBef>
              <a:spcAft>
                <a:spcPts val="0"/>
              </a:spcAft>
              <a:buSzPts val="1800"/>
              <a:buChar char="●"/>
            </a:pPr>
            <a:r>
              <a:rPr lang="en" sz="1800"/>
              <a:t>Select </a:t>
            </a:r>
            <a:r>
              <a:rPr lang="en" sz="1800" b="1"/>
              <a:t>Switch Platform</a:t>
            </a:r>
            <a:endParaRPr sz="1800"/>
          </a:p>
          <a:p>
            <a:pPr marL="457200" marR="0" lvl="0" indent="-342900" algn="l" rtl="0">
              <a:lnSpc>
                <a:spcPct val="115000"/>
              </a:lnSpc>
              <a:spcBef>
                <a:spcPts val="1600"/>
              </a:spcBef>
              <a:spcAft>
                <a:spcPts val="1600"/>
              </a:spcAft>
              <a:buSzPts val="1800"/>
              <a:buChar char="●"/>
            </a:pPr>
            <a:r>
              <a:rPr lang="en" sz="1800"/>
              <a:t>Open Player Settings...</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8"/>
          <p:cNvSpPr txBox="1"/>
          <p:nvPr/>
        </p:nvSpPr>
        <p:spPr>
          <a:xfrm>
            <a:off x="26100" y="1377400"/>
            <a:ext cx="1890300" cy="387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latin typeface="Nunito"/>
                <a:ea typeface="Nunito"/>
                <a:cs typeface="Nunito"/>
                <a:sym typeface="Nunito"/>
              </a:rPr>
              <a:t>Magic</a:t>
            </a:r>
            <a:endParaRPr sz="3600" b="1">
              <a:latin typeface="Nunito"/>
              <a:ea typeface="Nunito"/>
              <a:cs typeface="Nunito"/>
              <a:sym typeface="Nunito"/>
            </a:endParaRPr>
          </a:p>
          <a:p>
            <a:pPr marL="0" lvl="0" indent="0" algn="ctr" rtl="0">
              <a:spcBef>
                <a:spcPts val="0"/>
              </a:spcBef>
              <a:spcAft>
                <a:spcPts val="0"/>
              </a:spcAft>
              <a:buNone/>
            </a:pPr>
            <a:r>
              <a:rPr lang="en" sz="3600" b="1">
                <a:latin typeface="Nunito"/>
                <a:ea typeface="Nunito"/>
                <a:cs typeface="Nunito"/>
                <a:sym typeface="Nunito"/>
              </a:rPr>
              <a:t>Leap</a:t>
            </a:r>
            <a:endParaRPr>
              <a:latin typeface="Nunito"/>
              <a:ea typeface="Nunito"/>
              <a:cs typeface="Nunito"/>
              <a:sym typeface="Nunito"/>
            </a:endParaRPr>
          </a:p>
        </p:txBody>
      </p:sp>
      <p:pic>
        <p:nvPicPr>
          <p:cNvPr id="427" name="Google Shape;427;p38"/>
          <p:cNvPicPr preferRelativeResize="0"/>
          <p:nvPr/>
        </p:nvPicPr>
        <p:blipFill>
          <a:blip r:embed="rId3">
            <a:alphaModFix/>
          </a:blip>
          <a:stretch>
            <a:fillRect/>
          </a:stretch>
        </p:blipFill>
        <p:spPr>
          <a:xfrm>
            <a:off x="2068800" y="152400"/>
            <a:ext cx="4991892" cy="48387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pic>
        <p:nvPicPr>
          <p:cNvPr id="432" name="Google Shape;432;p39"/>
          <p:cNvPicPr preferRelativeResize="0"/>
          <p:nvPr/>
        </p:nvPicPr>
        <p:blipFill>
          <a:blip r:embed="rId3">
            <a:alphaModFix/>
          </a:blip>
          <a:stretch>
            <a:fillRect/>
          </a:stretch>
        </p:blipFill>
        <p:spPr>
          <a:xfrm>
            <a:off x="1887054" y="0"/>
            <a:ext cx="5296241" cy="5143499"/>
          </a:xfrm>
          <a:prstGeom prst="rect">
            <a:avLst/>
          </a:prstGeom>
          <a:noFill/>
          <a:ln>
            <a:noFill/>
          </a:ln>
        </p:spPr>
      </p:pic>
      <p:sp>
        <p:nvSpPr>
          <p:cNvPr id="433" name="Google Shape;433;p39"/>
          <p:cNvSpPr txBox="1"/>
          <p:nvPr/>
        </p:nvSpPr>
        <p:spPr>
          <a:xfrm>
            <a:off x="125" y="1533275"/>
            <a:ext cx="1887000" cy="316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latin typeface="Nunito"/>
                <a:ea typeface="Nunito"/>
                <a:cs typeface="Nunito"/>
                <a:sym typeface="Nunito"/>
              </a:rPr>
              <a:t>Windows</a:t>
            </a:r>
            <a:endParaRPr sz="3000" b="1">
              <a:latin typeface="Nunito"/>
              <a:ea typeface="Nunito"/>
              <a:cs typeface="Nunito"/>
              <a:sym typeface="Nunito"/>
            </a:endParaRPr>
          </a:p>
          <a:p>
            <a:pPr marL="0" lvl="0" indent="0" algn="ctr" rtl="0">
              <a:spcBef>
                <a:spcPts val="0"/>
              </a:spcBef>
              <a:spcAft>
                <a:spcPts val="0"/>
              </a:spcAft>
              <a:buNone/>
            </a:pPr>
            <a:r>
              <a:rPr lang="en" sz="3000" b="1">
                <a:latin typeface="Nunito"/>
                <a:ea typeface="Nunito"/>
                <a:cs typeface="Nunito"/>
                <a:sym typeface="Nunito"/>
              </a:rPr>
              <a:t>Mixed</a:t>
            </a:r>
            <a:endParaRPr sz="3000" b="1">
              <a:latin typeface="Nunito"/>
              <a:ea typeface="Nunito"/>
              <a:cs typeface="Nunito"/>
              <a:sym typeface="Nunito"/>
            </a:endParaRPr>
          </a:p>
          <a:p>
            <a:pPr marL="0" lvl="0" indent="0" algn="ctr" rtl="0">
              <a:spcBef>
                <a:spcPts val="0"/>
              </a:spcBef>
              <a:spcAft>
                <a:spcPts val="0"/>
              </a:spcAft>
              <a:buNone/>
            </a:pPr>
            <a:r>
              <a:rPr lang="en" sz="3000" b="1">
                <a:latin typeface="Nunito"/>
                <a:ea typeface="Nunito"/>
                <a:cs typeface="Nunito"/>
                <a:sym typeface="Nunito"/>
              </a:rPr>
              <a:t>Reality</a:t>
            </a:r>
            <a:endParaRPr sz="3000" b="1">
              <a:latin typeface="Nunito"/>
              <a:ea typeface="Nunito"/>
              <a:cs typeface="Nunito"/>
              <a:sym typeface="Nunito"/>
            </a:endParaRPr>
          </a:p>
          <a:p>
            <a:pPr marL="0" lvl="0" indent="0" algn="ctr" rtl="0">
              <a:spcBef>
                <a:spcPts val="0"/>
              </a:spcBef>
              <a:spcAft>
                <a:spcPts val="0"/>
              </a:spcAft>
              <a:buNone/>
            </a:pPr>
            <a:r>
              <a:rPr lang="en" sz="3000" b="1">
                <a:latin typeface="Nunito"/>
                <a:ea typeface="Nunito"/>
                <a:cs typeface="Nunito"/>
                <a:sym typeface="Nunito"/>
              </a:rPr>
              <a:t>&amp;</a:t>
            </a:r>
            <a:endParaRPr sz="3000" b="1">
              <a:latin typeface="Nunito"/>
              <a:ea typeface="Nunito"/>
              <a:cs typeface="Nunito"/>
              <a:sym typeface="Nunito"/>
            </a:endParaRPr>
          </a:p>
          <a:p>
            <a:pPr marL="0" lvl="0" indent="0" algn="ctr" rtl="0">
              <a:spcBef>
                <a:spcPts val="0"/>
              </a:spcBef>
              <a:spcAft>
                <a:spcPts val="0"/>
              </a:spcAft>
              <a:buNone/>
            </a:pPr>
            <a:r>
              <a:rPr lang="en" sz="3000" b="1">
                <a:latin typeface="Nunito"/>
                <a:ea typeface="Nunito"/>
                <a:cs typeface="Nunito"/>
                <a:sym typeface="Nunito"/>
              </a:rPr>
              <a:t>HoloLens</a:t>
            </a:r>
            <a:endParaRPr sz="3000" b="1">
              <a:latin typeface="Nunito"/>
              <a:ea typeface="Nunito"/>
              <a:cs typeface="Nunito"/>
              <a:sym typeface="Nuni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40"/>
          <p:cNvSpPr txBox="1">
            <a:spLocks noGrp="1"/>
          </p:cNvSpPr>
          <p:nvPr>
            <p:ph type="title"/>
          </p:nvPr>
        </p:nvSpPr>
        <p:spPr>
          <a:xfrm>
            <a:off x="1151925" y="753850"/>
            <a:ext cx="4045200" cy="52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Player Settings</a:t>
            </a:r>
            <a:endParaRPr/>
          </a:p>
        </p:txBody>
      </p:sp>
      <p:sp>
        <p:nvSpPr>
          <p:cNvPr id="439" name="Google Shape;439;p40"/>
          <p:cNvSpPr txBox="1">
            <a:spLocks noGrp="1"/>
          </p:cNvSpPr>
          <p:nvPr>
            <p:ph type="body" idx="2"/>
          </p:nvPr>
        </p:nvSpPr>
        <p:spPr>
          <a:xfrm>
            <a:off x="388450" y="1414475"/>
            <a:ext cx="8559000" cy="3268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Alternate way to get to Player Settings:</a:t>
            </a:r>
            <a:endParaRPr sz="1800"/>
          </a:p>
          <a:p>
            <a:pPr marL="914400" lvl="1" indent="-342900" algn="l" rtl="0">
              <a:spcBef>
                <a:spcPts val="1600"/>
              </a:spcBef>
              <a:spcAft>
                <a:spcPts val="0"/>
              </a:spcAft>
              <a:buSzPts val="1800"/>
              <a:buChar char="○"/>
            </a:pPr>
            <a:r>
              <a:rPr lang="en" sz="1800"/>
              <a:t>Edit → Project Settings → Player</a:t>
            </a:r>
            <a:endParaRPr sz="1800"/>
          </a:p>
          <a:p>
            <a:pPr marL="457200" lvl="0" indent="-342900" algn="l" rtl="0">
              <a:spcBef>
                <a:spcPts val="1600"/>
              </a:spcBef>
              <a:spcAft>
                <a:spcPts val="0"/>
              </a:spcAft>
              <a:buSzPts val="1800"/>
              <a:buChar char="●"/>
            </a:pPr>
            <a:r>
              <a:rPr lang="en" sz="1800"/>
              <a:t>Click on the </a:t>
            </a:r>
            <a:r>
              <a:rPr lang="en" sz="1800" b="1"/>
              <a:t>Magic Leap Icon</a:t>
            </a:r>
            <a:endParaRPr sz="1800" b="1"/>
          </a:p>
          <a:p>
            <a:pPr marL="457200" lvl="0" indent="-342900" algn="l" rtl="0">
              <a:spcBef>
                <a:spcPts val="1600"/>
              </a:spcBef>
              <a:spcAft>
                <a:spcPts val="0"/>
              </a:spcAft>
              <a:buSzPts val="1800"/>
              <a:buChar char="●"/>
            </a:pPr>
            <a:r>
              <a:rPr lang="en" sz="1800"/>
              <a:t>Expand the </a:t>
            </a:r>
            <a:r>
              <a:rPr lang="en" sz="1800" b="1"/>
              <a:t>Publishing Setting </a:t>
            </a:r>
            <a:r>
              <a:rPr lang="en" sz="1800"/>
              <a:t>group </a:t>
            </a:r>
            <a:endParaRPr sz="1800"/>
          </a:p>
          <a:p>
            <a:pPr marL="457200" lvl="0" indent="-342900" algn="l" rtl="0">
              <a:spcBef>
                <a:spcPts val="1600"/>
              </a:spcBef>
              <a:spcAft>
                <a:spcPts val="0"/>
              </a:spcAft>
              <a:buSzPts val="1800"/>
              <a:buChar char="●"/>
            </a:pPr>
            <a:r>
              <a:rPr lang="en" sz="1800"/>
              <a:t>Add in your Magic Leap developer certificate</a:t>
            </a:r>
            <a:endParaRPr sz="1800"/>
          </a:p>
          <a:p>
            <a:pPr marL="914400" lvl="1" indent="-342900" algn="l" rtl="0">
              <a:spcBef>
                <a:spcPts val="1600"/>
              </a:spcBef>
              <a:spcAft>
                <a:spcPts val="1600"/>
              </a:spcAft>
              <a:buSzPts val="1800"/>
              <a:buChar char="○"/>
            </a:pPr>
            <a:r>
              <a:rPr lang="en" sz="1800"/>
              <a:t>You can generate a certificate through the Magic Leap Creator Portal</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p41"/>
          <p:cNvPicPr preferRelativeResize="0"/>
          <p:nvPr/>
        </p:nvPicPr>
        <p:blipFill>
          <a:blip r:embed="rId3">
            <a:alphaModFix/>
          </a:blip>
          <a:stretch>
            <a:fillRect/>
          </a:stretch>
        </p:blipFill>
        <p:spPr>
          <a:xfrm>
            <a:off x="971553" y="0"/>
            <a:ext cx="7200895"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449" name="Google Shape;449;p42"/>
          <p:cNvPicPr preferRelativeResize="0"/>
          <p:nvPr/>
        </p:nvPicPr>
        <p:blipFill>
          <a:blip r:embed="rId3">
            <a:alphaModFix/>
          </a:blip>
          <a:stretch>
            <a:fillRect/>
          </a:stretch>
        </p:blipFill>
        <p:spPr>
          <a:xfrm>
            <a:off x="1039225" y="0"/>
            <a:ext cx="7065549"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16"/>
          <p:cNvSpPr txBox="1">
            <a:spLocks noGrp="1"/>
          </p:cNvSpPr>
          <p:nvPr>
            <p:ph type="ctrTitle" idx="4294967295"/>
          </p:nvPr>
        </p:nvSpPr>
        <p:spPr>
          <a:xfrm>
            <a:off x="634650" y="1930525"/>
            <a:ext cx="7715400" cy="222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lt1"/>
                </a:solidFill>
              </a:rPr>
              <a:t>Link to Slides:</a:t>
            </a:r>
            <a:endParaRPr sz="3000" dirty="0">
              <a:solidFill>
                <a:schemeClr val="lt1"/>
              </a:solidFill>
            </a:endParaRPr>
          </a:p>
          <a:p>
            <a:pPr marL="0" lvl="0" indent="0" algn="l" rtl="0">
              <a:spcBef>
                <a:spcPts val="0"/>
              </a:spcBef>
              <a:spcAft>
                <a:spcPts val="0"/>
              </a:spcAft>
              <a:buNone/>
            </a:pPr>
            <a:r>
              <a:rPr lang="en" sz="8000" dirty="0">
                <a:solidFill>
                  <a:schemeClr val="lt1"/>
                </a:solidFill>
              </a:rPr>
              <a:t>goo.gl/o8e54h</a:t>
            </a:r>
            <a:endParaRPr sz="8000" dirty="0">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466" name="Google Shape;466;p45" descr="Project Settings.png"/>
          <p:cNvPicPr preferRelativeResize="0"/>
          <p:nvPr/>
        </p:nvPicPr>
        <p:blipFill>
          <a:blip r:embed="rId3">
            <a:alphaModFix/>
          </a:blip>
          <a:stretch>
            <a:fillRect/>
          </a:stretch>
        </p:blipFill>
        <p:spPr>
          <a:xfrm>
            <a:off x="0" y="173831"/>
            <a:ext cx="9144000" cy="4795838"/>
          </a:xfrm>
          <a:prstGeom prst="rect">
            <a:avLst/>
          </a:prstGeom>
          <a:noFill/>
          <a:ln>
            <a:noFill/>
          </a:ln>
        </p:spPr>
      </p:pic>
      <p:pic>
        <p:nvPicPr>
          <p:cNvPr id="467" name="Google Shape;467;p45"/>
          <p:cNvPicPr preferRelativeResize="0"/>
          <p:nvPr/>
        </p:nvPicPr>
        <p:blipFill>
          <a:blip r:embed="rId4">
            <a:alphaModFix/>
          </a:blip>
          <a:stretch>
            <a:fillRect/>
          </a:stretch>
        </p:blipFill>
        <p:spPr>
          <a:xfrm>
            <a:off x="0" y="123825"/>
            <a:ext cx="9144000" cy="4895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46"/>
          <p:cNvSpPr txBox="1">
            <a:spLocks noGrp="1"/>
          </p:cNvSpPr>
          <p:nvPr>
            <p:ph type="title"/>
          </p:nvPr>
        </p:nvSpPr>
        <p:spPr>
          <a:xfrm>
            <a:off x="1151925" y="753850"/>
            <a:ext cx="7136400" cy="52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MixedRealityToolkit</a:t>
            </a:r>
            <a:endParaRPr/>
          </a:p>
        </p:txBody>
      </p:sp>
      <p:sp>
        <p:nvSpPr>
          <p:cNvPr id="473" name="Google Shape;473;p46"/>
          <p:cNvSpPr txBox="1">
            <a:spLocks noGrp="1"/>
          </p:cNvSpPr>
          <p:nvPr>
            <p:ph type="body" idx="2"/>
          </p:nvPr>
        </p:nvSpPr>
        <p:spPr>
          <a:xfrm>
            <a:off x="388450" y="1414475"/>
            <a:ext cx="8559000" cy="37290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Nunito"/>
              <a:buChar char="●"/>
            </a:pPr>
            <a:r>
              <a:rPr lang="en" sz="1800"/>
              <a:t>Formerly known as the HoloToolkit</a:t>
            </a:r>
            <a:endParaRPr sz="1800"/>
          </a:p>
          <a:p>
            <a:pPr marL="457200" marR="0" lvl="0" indent="-406400" algn="l" rtl="0">
              <a:lnSpc>
                <a:spcPct val="115000"/>
              </a:lnSpc>
              <a:spcBef>
                <a:spcPts val="1600"/>
              </a:spcBef>
              <a:spcAft>
                <a:spcPts val="1600"/>
              </a:spcAft>
              <a:buSzPts val="2800"/>
              <a:buChar char="●"/>
            </a:pPr>
            <a:r>
              <a:rPr lang="en" sz="2800"/>
              <a:t>https://github.com/Microsoft/MixedRealityToolkit</a:t>
            </a:r>
            <a:endParaRPr sz="28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47"/>
          <p:cNvSpPr txBox="1">
            <a:spLocks noGrp="1"/>
          </p:cNvSpPr>
          <p:nvPr>
            <p:ph type="title"/>
          </p:nvPr>
        </p:nvSpPr>
        <p:spPr>
          <a:xfrm>
            <a:off x="1151925" y="753850"/>
            <a:ext cx="7136400" cy="52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MixedRealityToolkit</a:t>
            </a:r>
            <a:endParaRPr/>
          </a:p>
        </p:txBody>
      </p:sp>
      <p:pic>
        <p:nvPicPr>
          <p:cNvPr id="479" name="Google Shape;479;p47"/>
          <p:cNvPicPr preferRelativeResize="0"/>
          <p:nvPr/>
        </p:nvPicPr>
        <p:blipFill>
          <a:blip r:embed="rId3">
            <a:alphaModFix/>
          </a:blip>
          <a:stretch>
            <a:fillRect/>
          </a:stretch>
        </p:blipFill>
        <p:spPr>
          <a:xfrm>
            <a:off x="152400" y="1585450"/>
            <a:ext cx="8839198" cy="297753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8"/>
          <p:cNvSpPr txBox="1">
            <a:spLocks noGrp="1"/>
          </p:cNvSpPr>
          <p:nvPr>
            <p:ph type="title"/>
          </p:nvPr>
        </p:nvSpPr>
        <p:spPr>
          <a:xfrm>
            <a:off x="1151925" y="753850"/>
            <a:ext cx="4045200" cy="52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Creating a Cube</a:t>
            </a:r>
            <a:endParaRPr/>
          </a:p>
        </p:txBody>
      </p:sp>
      <p:sp>
        <p:nvSpPr>
          <p:cNvPr id="485" name="Google Shape;485;p48"/>
          <p:cNvSpPr txBox="1">
            <a:spLocks noGrp="1"/>
          </p:cNvSpPr>
          <p:nvPr>
            <p:ph type="body" idx="2"/>
          </p:nvPr>
        </p:nvSpPr>
        <p:spPr>
          <a:xfrm>
            <a:off x="388450" y="1414475"/>
            <a:ext cx="8559000" cy="37290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Nunito"/>
              <a:buChar char="●"/>
            </a:pPr>
            <a:r>
              <a:rPr lang="en" sz="1800"/>
              <a:t>In the </a:t>
            </a:r>
            <a:r>
              <a:rPr lang="en" sz="1800" b="1"/>
              <a:t>Hierarchy </a:t>
            </a:r>
            <a:r>
              <a:rPr lang="en" sz="1800"/>
              <a:t>panel, select the </a:t>
            </a:r>
            <a:r>
              <a:rPr lang="en" sz="1800" b="1"/>
              <a:t>Create </a:t>
            </a:r>
            <a:r>
              <a:rPr lang="en" sz="1800"/>
              <a:t>dropdown</a:t>
            </a:r>
            <a:endParaRPr sz="1800"/>
          </a:p>
          <a:p>
            <a:pPr marL="914400" marR="0" lvl="1" indent="-342900" algn="l" rtl="0">
              <a:lnSpc>
                <a:spcPct val="115000"/>
              </a:lnSpc>
              <a:spcBef>
                <a:spcPts val="1600"/>
              </a:spcBef>
              <a:spcAft>
                <a:spcPts val="0"/>
              </a:spcAft>
              <a:buClr>
                <a:schemeClr val="dk2"/>
              </a:buClr>
              <a:buSzPts val="1800"/>
              <a:buFont typeface="Nunito"/>
              <a:buChar char="○"/>
            </a:pPr>
            <a:r>
              <a:rPr lang="en" sz="1800" b="1"/>
              <a:t>3D Object &gt; Cube</a:t>
            </a:r>
            <a:endParaRPr sz="1800"/>
          </a:p>
          <a:p>
            <a:pPr marL="457200" marR="0" lvl="0" indent="-342900" algn="l" rtl="0">
              <a:lnSpc>
                <a:spcPct val="115000"/>
              </a:lnSpc>
              <a:spcBef>
                <a:spcPts val="1600"/>
              </a:spcBef>
              <a:spcAft>
                <a:spcPts val="0"/>
              </a:spcAft>
              <a:buSzPts val="1800"/>
              <a:buChar char="●"/>
            </a:pPr>
            <a:r>
              <a:rPr lang="en" sz="1800"/>
              <a:t>Select the Cube and in Inspector find the Transform component and change:</a:t>
            </a:r>
            <a:endParaRPr sz="1800"/>
          </a:p>
          <a:p>
            <a:pPr marL="914400" marR="0" lvl="1" indent="-342900" algn="l" rtl="0">
              <a:lnSpc>
                <a:spcPct val="115000"/>
              </a:lnSpc>
              <a:spcBef>
                <a:spcPts val="1600"/>
              </a:spcBef>
              <a:spcAft>
                <a:spcPts val="0"/>
              </a:spcAft>
              <a:buSzPts val="1800"/>
              <a:buChar char="○"/>
            </a:pPr>
            <a:r>
              <a:rPr lang="en" sz="1800" b="1"/>
              <a:t>Position to (X: 0, Y: 0, Z: 2)</a:t>
            </a:r>
            <a:endParaRPr sz="1800" b="1"/>
          </a:p>
          <a:p>
            <a:pPr marL="914400" marR="0" lvl="1" indent="-342900" algn="l" rtl="0">
              <a:lnSpc>
                <a:spcPct val="115000"/>
              </a:lnSpc>
              <a:spcBef>
                <a:spcPts val="1600"/>
              </a:spcBef>
              <a:spcAft>
                <a:spcPts val="0"/>
              </a:spcAft>
              <a:buSzPts val="1800"/>
              <a:buChar char="○"/>
            </a:pPr>
            <a:r>
              <a:rPr lang="en" sz="1800" b="1"/>
              <a:t>Rotation to (X: 45, Y: 45, Z: 45)</a:t>
            </a:r>
            <a:endParaRPr sz="1800" b="1"/>
          </a:p>
          <a:p>
            <a:pPr marL="914400" marR="0" lvl="1" indent="-342900" algn="l" rtl="0">
              <a:lnSpc>
                <a:spcPct val="115000"/>
              </a:lnSpc>
              <a:spcBef>
                <a:spcPts val="1600"/>
              </a:spcBef>
              <a:spcAft>
                <a:spcPts val="0"/>
              </a:spcAft>
              <a:buSzPts val="1800"/>
              <a:buChar char="○"/>
            </a:pPr>
            <a:r>
              <a:rPr lang="en" sz="1800" b="1"/>
              <a:t>Scale to (X: 0.25, Y: 0.25, Z: 0.25)</a:t>
            </a:r>
            <a:endParaRPr sz="1800" b="1"/>
          </a:p>
          <a:p>
            <a:pPr marL="0" marR="0" lvl="0" indent="0" algn="l" rtl="0">
              <a:lnSpc>
                <a:spcPct val="115000"/>
              </a:lnSpc>
              <a:spcBef>
                <a:spcPts val="1600"/>
              </a:spcBef>
              <a:spcAft>
                <a:spcPts val="1600"/>
              </a:spcAft>
              <a:buNone/>
            </a:pPr>
            <a:endParaRPr sz="18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pic>
        <p:nvPicPr>
          <p:cNvPr id="490" name="Google Shape;490;p49" descr="Cube.png"/>
          <p:cNvPicPr preferRelativeResize="0"/>
          <p:nvPr/>
        </p:nvPicPr>
        <p:blipFill>
          <a:blip r:embed="rId3">
            <a:alphaModFix/>
          </a:blip>
          <a:stretch>
            <a:fillRect/>
          </a:stretch>
        </p:blipFill>
        <p:spPr>
          <a:xfrm>
            <a:off x="0" y="198331"/>
            <a:ext cx="9144001" cy="474683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50"/>
          <p:cNvSpPr txBox="1">
            <a:spLocks noGrp="1"/>
          </p:cNvSpPr>
          <p:nvPr>
            <p:ph type="body" idx="2"/>
          </p:nvPr>
        </p:nvSpPr>
        <p:spPr>
          <a:xfrm>
            <a:off x="388450" y="1566875"/>
            <a:ext cx="4810200" cy="34755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SzPts val="1800"/>
              <a:buChar char="●"/>
            </a:pPr>
            <a:r>
              <a:rPr lang="en" sz="1800"/>
              <a:t>Hide the Cube by unchecking the box in the Inspector window to the left of its name</a:t>
            </a:r>
            <a:endParaRPr sz="1800"/>
          </a:p>
          <a:p>
            <a:pPr marL="914400" marR="0" lvl="1" indent="-342900" algn="l" rtl="0">
              <a:lnSpc>
                <a:spcPct val="115000"/>
              </a:lnSpc>
              <a:spcBef>
                <a:spcPts val="1600"/>
              </a:spcBef>
              <a:spcAft>
                <a:spcPts val="0"/>
              </a:spcAft>
              <a:buSzPts val="1800"/>
              <a:buChar char="○"/>
            </a:pPr>
            <a:r>
              <a:rPr lang="en" sz="1800"/>
              <a:t>This is the checkbox to activate or deactivate the game object in the scene</a:t>
            </a:r>
            <a:endParaRPr sz="1800"/>
          </a:p>
          <a:p>
            <a:pPr marL="914400" marR="0" lvl="1" indent="-342900" algn="l" rtl="0">
              <a:lnSpc>
                <a:spcPct val="115000"/>
              </a:lnSpc>
              <a:spcBef>
                <a:spcPts val="1600"/>
              </a:spcBef>
              <a:spcAft>
                <a:spcPts val="0"/>
              </a:spcAft>
              <a:buSzPts val="1800"/>
              <a:buChar char="○"/>
            </a:pPr>
            <a:r>
              <a:rPr lang="en" sz="1800"/>
              <a:t>Objects can also be activated/deactivated in a script by using its activeSelf property</a:t>
            </a:r>
            <a:endParaRPr sz="1800"/>
          </a:p>
          <a:p>
            <a:pPr marL="0" marR="0" lvl="0" indent="0" algn="l" rtl="0">
              <a:lnSpc>
                <a:spcPct val="115000"/>
              </a:lnSpc>
              <a:spcBef>
                <a:spcPts val="1600"/>
              </a:spcBef>
              <a:spcAft>
                <a:spcPts val="0"/>
              </a:spcAft>
              <a:buNone/>
            </a:pPr>
            <a:endParaRPr sz="1800"/>
          </a:p>
          <a:p>
            <a:pPr marL="0" marR="0" lvl="0" indent="0" algn="l" rtl="0">
              <a:lnSpc>
                <a:spcPct val="115000"/>
              </a:lnSpc>
              <a:spcBef>
                <a:spcPts val="1600"/>
              </a:spcBef>
              <a:spcAft>
                <a:spcPts val="1600"/>
              </a:spcAft>
              <a:buNone/>
            </a:pPr>
            <a:endParaRPr sz="1800"/>
          </a:p>
        </p:txBody>
      </p:sp>
      <p:sp>
        <p:nvSpPr>
          <p:cNvPr id="496" name="Google Shape;496;p50"/>
          <p:cNvSpPr txBox="1">
            <a:spLocks noGrp="1"/>
          </p:cNvSpPr>
          <p:nvPr>
            <p:ph type="title"/>
          </p:nvPr>
        </p:nvSpPr>
        <p:spPr>
          <a:xfrm>
            <a:off x="1151925" y="677650"/>
            <a:ext cx="7795500" cy="52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Deactivate and Reactivate Game Objects</a:t>
            </a:r>
            <a:endParaRPr/>
          </a:p>
        </p:txBody>
      </p:sp>
      <p:pic>
        <p:nvPicPr>
          <p:cNvPr id="497" name="Google Shape;497;p50" descr="Activate and Deactive game objects.png"/>
          <p:cNvPicPr preferRelativeResize="0"/>
          <p:nvPr/>
        </p:nvPicPr>
        <p:blipFill>
          <a:blip r:embed="rId3">
            <a:alphaModFix/>
          </a:blip>
          <a:stretch>
            <a:fillRect/>
          </a:stretch>
        </p:blipFill>
        <p:spPr>
          <a:xfrm>
            <a:off x="5363950" y="1580474"/>
            <a:ext cx="3583500" cy="301400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52"/>
          <p:cNvSpPr txBox="1">
            <a:spLocks noGrp="1"/>
          </p:cNvSpPr>
          <p:nvPr>
            <p:ph type="title"/>
          </p:nvPr>
        </p:nvSpPr>
        <p:spPr>
          <a:xfrm>
            <a:off x="1151925" y="753850"/>
            <a:ext cx="4045200" cy="52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Create a Script</a:t>
            </a:r>
            <a:endParaRPr/>
          </a:p>
        </p:txBody>
      </p:sp>
      <p:sp>
        <p:nvSpPr>
          <p:cNvPr id="509" name="Google Shape;509;p52"/>
          <p:cNvSpPr txBox="1">
            <a:spLocks noGrp="1"/>
          </p:cNvSpPr>
          <p:nvPr>
            <p:ph type="body" idx="2"/>
          </p:nvPr>
        </p:nvSpPr>
        <p:spPr>
          <a:xfrm>
            <a:off x="292500" y="1210125"/>
            <a:ext cx="8559000" cy="39333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SzPts val="1800"/>
              <a:buChar char="●"/>
            </a:pPr>
            <a:r>
              <a:rPr lang="en" sz="1800"/>
              <a:t>Select the cube in the hierarchy and go to the Inspector window and choose</a:t>
            </a:r>
            <a:br>
              <a:rPr lang="en" sz="1800"/>
            </a:br>
            <a:r>
              <a:rPr lang="en" sz="1800" b="1"/>
              <a:t>Add Component → New Script</a:t>
            </a:r>
            <a:r>
              <a:rPr lang="en" sz="1800"/>
              <a:t> and title it </a:t>
            </a:r>
            <a:r>
              <a:rPr lang="en" sz="1800" b="1"/>
              <a:t>Rotator</a:t>
            </a:r>
            <a:endParaRPr sz="1800" b="1"/>
          </a:p>
          <a:p>
            <a:pPr marL="457200" marR="0" lvl="0" indent="-342900" algn="l" rtl="0">
              <a:lnSpc>
                <a:spcPct val="115000"/>
              </a:lnSpc>
              <a:spcBef>
                <a:spcPts val="1600"/>
              </a:spcBef>
              <a:spcAft>
                <a:spcPts val="0"/>
              </a:spcAft>
              <a:buSzPts val="1800"/>
              <a:buChar char="●"/>
            </a:pPr>
            <a:r>
              <a:rPr lang="en" sz="1800"/>
              <a:t>In the project window create a </a:t>
            </a:r>
            <a:r>
              <a:rPr lang="en" sz="1800" b="1"/>
              <a:t>Scripts</a:t>
            </a:r>
            <a:r>
              <a:rPr lang="en" sz="1800"/>
              <a:t> folder to add your script into it</a:t>
            </a:r>
            <a:endParaRPr sz="1800"/>
          </a:p>
          <a:p>
            <a:pPr marL="457200" marR="0" lvl="0" indent="-342900" algn="l" rtl="0">
              <a:lnSpc>
                <a:spcPct val="115000"/>
              </a:lnSpc>
              <a:spcBef>
                <a:spcPts val="1600"/>
              </a:spcBef>
              <a:spcAft>
                <a:spcPts val="0"/>
              </a:spcAft>
              <a:buSzPts val="1800"/>
              <a:buChar char="●"/>
            </a:pPr>
            <a:r>
              <a:rPr lang="en" sz="1800"/>
              <a:t>Open the script in your code editor</a:t>
            </a:r>
            <a:endParaRPr sz="1800"/>
          </a:p>
          <a:p>
            <a:pPr marL="914400" marR="0" lvl="1" indent="-342900" algn="l" rtl="0">
              <a:lnSpc>
                <a:spcPct val="115000"/>
              </a:lnSpc>
              <a:spcBef>
                <a:spcPts val="1600"/>
              </a:spcBef>
              <a:spcAft>
                <a:spcPts val="0"/>
              </a:spcAft>
              <a:buSzPts val="1800"/>
              <a:buChar char="○"/>
            </a:pPr>
            <a:r>
              <a:rPr lang="en" sz="1800"/>
              <a:t>You can change your editor by going to</a:t>
            </a:r>
            <a:br>
              <a:rPr lang="en" sz="1800"/>
            </a:br>
            <a:r>
              <a:rPr lang="en" sz="1800"/>
              <a:t>Edit → Preferences → External Tools</a:t>
            </a:r>
            <a:endParaRPr sz="1800"/>
          </a:p>
          <a:p>
            <a:pPr marL="457200" marR="0" lvl="0" indent="-342900" algn="l" rtl="0">
              <a:lnSpc>
                <a:spcPct val="115000"/>
              </a:lnSpc>
              <a:spcBef>
                <a:spcPts val="1600"/>
              </a:spcBef>
              <a:spcAft>
                <a:spcPts val="0"/>
              </a:spcAft>
              <a:buSzPts val="1800"/>
              <a:buChar char="●"/>
            </a:pPr>
            <a:r>
              <a:rPr lang="en" sz="1800"/>
              <a:t>In the Update function add the following code:</a:t>
            </a:r>
            <a:br>
              <a:rPr lang="en" sz="1800"/>
            </a:br>
            <a:r>
              <a:rPr lang="en" sz="1800" b="1"/>
              <a:t>transform.Rotate (new Vector3 (15, 30, 45) *  Time.deltaTime);</a:t>
            </a:r>
            <a:endParaRPr sz="1800" b="1"/>
          </a:p>
          <a:p>
            <a:pPr marL="457200" lvl="0" indent="-342900" algn="l" rtl="0">
              <a:spcBef>
                <a:spcPts val="1600"/>
              </a:spcBef>
              <a:spcAft>
                <a:spcPts val="1600"/>
              </a:spcAft>
              <a:buSzPts val="1800"/>
              <a:buChar char="●"/>
            </a:pPr>
            <a:r>
              <a:rPr lang="en" sz="1800"/>
              <a:t>File → Save Scene</a:t>
            </a:r>
            <a:endParaRPr sz="1800" b="1"/>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pic>
        <p:nvPicPr>
          <p:cNvPr id="514" name="Google Shape;514;p53"/>
          <p:cNvPicPr preferRelativeResize="0"/>
          <p:nvPr/>
        </p:nvPicPr>
        <p:blipFill>
          <a:blip r:embed="rId3">
            <a:alphaModFix/>
          </a:blip>
          <a:stretch>
            <a:fillRect/>
          </a:stretch>
        </p:blipFill>
        <p:spPr>
          <a:xfrm>
            <a:off x="0" y="252582"/>
            <a:ext cx="9143998" cy="463833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519" name="Google Shape;519;p54"/>
          <p:cNvPicPr preferRelativeResize="0"/>
          <p:nvPr/>
        </p:nvPicPr>
        <p:blipFill>
          <a:blip r:embed="rId3">
            <a:alphaModFix/>
          </a:blip>
          <a:stretch>
            <a:fillRect/>
          </a:stretch>
        </p:blipFill>
        <p:spPr>
          <a:xfrm>
            <a:off x="0" y="0"/>
            <a:ext cx="9144002" cy="50009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55"/>
          <p:cNvSpPr txBox="1">
            <a:spLocks noGrp="1"/>
          </p:cNvSpPr>
          <p:nvPr>
            <p:ph type="title"/>
          </p:nvPr>
        </p:nvSpPr>
        <p:spPr>
          <a:xfrm>
            <a:off x="1151925" y="753850"/>
            <a:ext cx="4045200" cy="52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Test your app</a:t>
            </a:r>
            <a:endParaRPr/>
          </a:p>
        </p:txBody>
      </p:sp>
      <p:sp>
        <p:nvSpPr>
          <p:cNvPr id="525" name="Google Shape;525;p55"/>
          <p:cNvSpPr txBox="1">
            <a:spLocks noGrp="1"/>
          </p:cNvSpPr>
          <p:nvPr>
            <p:ph type="body" idx="2"/>
          </p:nvPr>
        </p:nvSpPr>
        <p:spPr>
          <a:xfrm>
            <a:off x="404575" y="1352850"/>
            <a:ext cx="8559000" cy="27861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SzPts val="1800"/>
              <a:buChar char="●"/>
            </a:pPr>
            <a:r>
              <a:rPr lang="en" sz="1800"/>
              <a:t>Make sure the Magic Leap</a:t>
            </a:r>
            <a:r>
              <a:rPr lang="en" sz="1800" b="1"/>
              <a:t> ML Remote</a:t>
            </a:r>
            <a:r>
              <a:rPr lang="en" sz="1800"/>
              <a:t> is open</a:t>
            </a:r>
            <a:endParaRPr sz="1800"/>
          </a:p>
          <a:p>
            <a:pPr marL="457200" marR="0" lvl="0" indent="-342900" algn="l" rtl="0">
              <a:lnSpc>
                <a:spcPct val="115000"/>
              </a:lnSpc>
              <a:spcBef>
                <a:spcPts val="1600"/>
              </a:spcBef>
              <a:spcAft>
                <a:spcPts val="0"/>
              </a:spcAft>
              <a:buSzPts val="1800"/>
              <a:buChar char="●"/>
            </a:pPr>
            <a:r>
              <a:rPr lang="en" sz="1800"/>
              <a:t>In Unity, click Magic Leap → </a:t>
            </a:r>
            <a:r>
              <a:rPr lang="en" sz="1800" b="1"/>
              <a:t>Enable Zero Iteration</a:t>
            </a:r>
            <a:endParaRPr sz="1800" b="1"/>
          </a:p>
          <a:p>
            <a:pPr marL="457200" marR="0" lvl="0" indent="-342900" algn="l" rtl="0">
              <a:lnSpc>
                <a:spcPct val="115000"/>
              </a:lnSpc>
              <a:spcBef>
                <a:spcPts val="1600"/>
              </a:spcBef>
              <a:spcAft>
                <a:spcPts val="1600"/>
              </a:spcAft>
              <a:buSzPts val="1800"/>
              <a:buChar char="●"/>
            </a:pPr>
            <a:r>
              <a:rPr lang="en" sz="1800"/>
              <a:t>Press the Play icon in the toolbar and you will see your rotating cube</a:t>
            </a:r>
            <a:endParaRPr sz="1800"/>
          </a:p>
        </p:txBody>
      </p:sp>
      <p:pic>
        <p:nvPicPr>
          <p:cNvPr id="526" name="Google Shape;526;p55" descr="Play to test.png"/>
          <p:cNvPicPr preferRelativeResize="0"/>
          <p:nvPr/>
        </p:nvPicPr>
        <p:blipFill>
          <a:blip r:embed="rId3">
            <a:alphaModFix/>
          </a:blip>
          <a:stretch>
            <a:fillRect/>
          </a:stretch>
        </p:blipFill>
        <p:spPr>
          <a:xfrm>
            <a:off x="3346325" y="2858050"/>
            <a:ext cx="2451350" cy="2196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17"/>
          <p:cNvSpPr txBox="1">
            <a:spLocks noGrp="1"/>
          </p:cNvSpPr>
          <p:nvPr>
            <p:ph type="body" idx="2"/>
          </p:nvPr>
        </p:nvSpPr>
        <p:spPr>
          <a:xfrm>
            <a:off x="1029450" y="924400"/>
            <a:ext cx="7678200" cy="4056000"/>
          </a:xfrm>
          <a:prstGeom prst="rect">
            <a:avLst/>
          </a:prstGeom>
        </p:spPr>
        <p:txBody>
          <a:bodyPr spcFirstLastPara="1" wrap="square" lIns="91425" tIns="91425" rIns="91425" bIns="91425" anchor="t" anchorCtr="0">
            <a:noAutofit/>
          </a:bodyPr>
          <a:lstStyle/>
          <a:p>
            <a:pPr marL="457200" marR="0" lvl="0" indent="-381000" algn="l" rtl="0">
              <a:lnSpc>
                <a:spcPct val="100000"/>
              </a:lnSpc>
              <a:spcBef>
                <a:spcPts val="0"/>
              </a:spcBef>
              <a:spcAft>
                <a:spcPts val="0"/>
              </a:spcAft>
              <a:buClr>
                <a:schemeClr val="dk2"/>
              </a:buClr>
              <a:buSzPts val="2400"/>
              <a:buChar char="●"/>
            </a:pPr>
            <a:r>
              <a:rPr lang="en" sz="2400">
                <a:solidFill>
                  <a:srgbClr val="000000"/>
                </a:solidFill>
              </a:rPr>
              <a:t>What is AR/VR/MR</a:t>
            </a:r>
            <a:endParaRPr sz="2400">
              <a:solidFill>
                <a:srgbClr val="000000"/>
              </a:solidFill>
            </a:endParaRPr>
          </a:p>
          <a:p>
            <a:pPr marL="457200" marR="0" lvl="0" indent="-381000" algn="l" rtl="0">
              <a:lnSpc>
                <a:spcPct val="100000"/>
              </a:lnSpc>
              <a:spcBef>
                <a:spcPts val="1600"/>
              </a:spcBef>
              <a:spcAft>
                <a:spcPts val="0"/>
              </a:spcAft>
              <a:buClr>
                <a:srgbClr val="000000"/>
              </a:buClr>
              <a:buSzPts val="2400"/>
              <a:buChar char="●"/>
            </a:pPr>
            <a:r>
              <a:rPr lang="en" sz="2400">
                <a:solidFill>
                  <a:srgbClr val="000000"/>
                </a:solidFill>
              </a:rPr>
              <a:t>Magic Leap Package Manager</a:t>
            </a:r>
            <a:endParaRPr sz="2400">
              <a:solidFill>
                <a:srgbClr val="000000"/>
              </a:solidFill>
            </a:endParaRPr>
          </a:p>
          <a:p>
            <a:pPr marL="914400" marR="0" lvl="1" indent="-381000" algn="l" rtl="0">
              <a:lnSpc>
                <a:spcPct val="100000"/>
              </a:lnSpc>
              <a:spcBef>
                <a:spcPts val="1600"/>
              </a:spcBef>
              <a:spcAft>
                <a:spcPts val="0"/>
              </a:spcAft>
              <a:buClr>
                <a:srgbClr val="000000"/>
              </a:buClr>
              <a:buSzPts val="2400"/>
              <a:buChar char="○"/>
            </a:pPr>
            <a:r>
              <a:rPr lang="en" sz="2400">
                <a:solidFill>
                  <a:srgbClr val="000000"/>
                </a:solidFill>
              </a:rPr>
              <a:t>ML Remote</a:t>
            </a:r>
            <a:endParaRPr sz="2400">
              <a:solidFill>
                <a:srgbClr val="000000"/>
              </a:solidFill>
            </a:endParaRPr>
          </a:p>
          <a:p>
            <a:pPr marL="457200" marR="0" lvl="0" indent="-381000" algn="l" rtl="0">
              <a:lnSpc>
                <a:spcPct val="100000"/>
              </a:lnSpc>
              <a:spcBef>
                <a:spcPts val="1600"/>
              </a:spcBef>
              <a:spcAft>
                <a:spcPts val="0"/>
              </a:spcAft>
              <a:buClr>
                <a:srgbClr val="000000"/>
              </a:buClr>
              <a:buSzPts val="2400"/>
              <a:buChar char="●"/>
            </a:pPr>
            <a:r>
              <a:rPr lang="en" sz="2400">
                <a:solidFill>
                  <a:srgbClr val="000000"/>
                </a:solidFill>
              </a:rPr>
              <a:t>Unity Hub</a:t>
            </a:r>
            <a:endParaRPr sz="2400">
              <a:solidFill>
                <a:srgbClr val="000000"/>
              </a:solidFill>
            </a:endParaRPr>
          </a:p>
          <a:p>
            <a:pPr marL="914400" marR="0" lvl="1" indent="-381000" algn="l" rtl="0">
              <a:lnSpc>
                <a:spcPct val="100000"/>
              </a:lnSpc>
              <a:spcBef>
                <a:spcPts val="1600"/>
              </a:spcBef>
              <a:spcAft>
                <a:spcPts val="0"/>
              </a:spcAft>
              <a:buClr>
                <a:srgbClr val="000000"/>
              </a:buClr>
              <a:buSzPts val="2400"/>
              <a:buChar char="○"/>
            </a:pPr>
            <a:r>
              <a:rPr lang="en" sz="2400">
                <a:solidFill>
                  <a:srgbClr val="000000"/>
                </a:solidFill>
              </a:rPr>
              <a:t>Creating a new project</a:t>
            </a:r>
            <a:endParaRPr sz="2400">
              <a:solidFill>
                <a:srgbClr val="000000"/>
              </a:solidFill>
            </a:endParaRPr>
          </a:p>
          <a:p>
            <a:pPr marL="457200" marR="0" lvl="0" indent="-381000" algn="l" rtl="0">
              <a:lnSpc>
                <a:spcPct val="100000"/>
              </a:lnSpc>
              <a:spcBef>
                <a:spcPts val="1600"/>
              </a:spcBef>
              <a:spcAft>
                <a:spcPts val="0"/>
              </a:spcAft>
              <a:buClr>
                <a:srgbClr val="000000"/>
              </a:buClr>
              <a:buSzPts val="2400"/>
              <a:buChar char="●"/>
            </a:pPr>
            <a:r>
              <a:rPr lang="en" sz="2400">
                <a:solidFill>
                  <a:srgbClr val="000000"/>
                </a:solidFill>
              </a:rPr>
              <a:t>Unity interface</a:t>
            </a:r>
            <a:endParaRPr sz="2400">
              <a:solidFill>
                <a:srgbClr val="000000"/>
              </a:solidFill>
            </a:endParaRPr>
          </a:p>
          <a:p>
            <a:pPr marL="457200" marR="0" lvl="0" indent="-381000" algn="l" rtl="0">
              <a:lnSpc>
                <a:spcPct val="100000"/>
              </a:lnSpc>
              <a:spcBef>
                <a:spcPts val="1600"/>
              </a:spcBef>
              <a:spcAft>
                <a:spcPts val="1600"/>
              </a:spcAft>
              <a:buClr>
                <a:srgbClr val="000000"/>
              </a:buClr>
              <a:buSzPts val="2400"/>
              <a:buChar char="●"/>
            </a:pPr>
            <a:r>
              <a:rPr lang="en" sz="2400">
                <a:solidFill>
                  <a:srgbClr val="000000"/>
                </a:solidFill>
              </a:rPr>
              <a:t>Mixed reality and build settings</a:t>
            </a:r>
            <a:endParaRPr sz="2400">
              <a:solidFill>
                <a:srgbClr val="000000"/>
              </a:solidFill>
            </a:endParaRPr>
          </a:p>
        </p:txBody>
      </p:sp>
      <p:sp>
        <p:nvSpPr>
          <p:cNvPr id="305" name="Google Shape;305;p17"/>
          <p:cNvSpPr txBox="1">
            <a:spLocks noGrp="1"/>
          </p:cNvSpPr>
          <p:nvPr>
            <p:ph type="title"/>
          </p:nvPr>
        </p:nvSpPr>
        <p:spPr>
          <a:xfrm>
            <a:off x="2605500" y="397600"/>
            <a:ext cx="3933000" cy="52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a:t>Today’s Agenda</a:t>
            </a:r>
            <a:endParaRPr sz="36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61"/>
          <p:cNvSpPr txBox="1">
            <a:spLocks noGrp="1"/>
          </p:cNvSpPr>
          <p:nvPr>
            <p:ph type="title"/>
          </p:nvPr>
        </p:nvSpPr>
        <p:spPr>
          <a:xfrm>
            <a:off x="1151925" y="677650"/>
            <a:ext cx="6735600" cy="52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Asset Store</a:t>
            </a:r>
            <a:endParaRPr/>
          </a:p>
        </p:txBody>
      </p:sp>
      <p:pic>
        <p:nvPicPr>
          <p:cNvPr id="563" name="Google Shape;563;p61"/>
          <p:cNvPicPr preferRelativeResize="0"/>
          <p:nvPr/>
        </p:nvPicPr>
        <p:blipFill>
          <a:blip r:embed="rId3">
            <a:alphaModFix/>
          </a:blip>
          <a:stretch>
            <a:fillRect/>
          </a:stretch>
        </p:blipFill>
        <p:spPr>
          <a:xfrm>
            <a:off x="5544980" y="487625"/>
            <a:ext cx="3462245" cy="4168250"/>
          </a:xfrm>
          <a:prstGeom prst="rect">
            <a:avLst/>
          </a:prstGeom>
          <a:noFill/>
          <a:ln>
            <a:noFill/>
          </a:ln>
        </p:spPr>
      </p:pic>
      <p:sp>
        <p:nvSpPr>
          <p:cNvPr id="564" name="Google Shape;564;p61"/>
          <p:cNvSpPr txBox="1">
            <a:spLocks noGrp="1"/>
          </p:cNvSpPr>
          <p:nvPr>
            <p:ph type="body" idx="2"/>
          </p:nvPr>
        </p:nvSpPr>
        <p:spPr>
          <a:xfrm>
            <a:off x="388450" y="1338275"/>
            <a:ext cx="5012100" cy="29640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SzPts val="1800"/>
              <a:buChar char="●"/>
            </a:pPr>
            <a:r>
              <a:rPr lang="en" sz="1800"/>
              <a:t>Import from the asset store</a:t>
            </a:r>
            <a:endParaRPr sz="1800"/>
          </a:p>
          <a:p>
            <a:pPr marL="914400" marR="0" lvl="1" indent="-342900" algn="l" rtl="0">
              <a:lnSpc>
                <a:spcPct val="115000"/>
              </a:lnSpc>
              <a:spcBef>
                <a:spcPts val="1600"/>
              </a:spcBef>
              <a:spcAft>
                <a:spcPts val="1600"/>
              </a:spcAft>
              <a:buSzPts val="1800"/>
              <a:buChar char="○"/>
            </a:pPr>
            <a:r>
              <a:rPr lang="en" sz="1800" b="1"/>
              <a:t>Tileable Pack 01</a:t>
            </a:r>
            <a:endParaRPr sz="18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pic>
        <p:nvPicPr>
          <p:cNvPr id="569" name="Google Shape;569;p62"/>
          <p:cNvPicPr preferRelativeResize="0"/>
          <p:nvPr/>
        </p:nvPicPr>
        <p:blipFill>
          <a:blip r:embed="rId3">
            <a:alphaModFix/>
          </a:blip>
          <a:stretch>
            <a:fillRect/>
          </a:stretch>
        </p:blipFill>
        <p:spPr>
          <a:xfrm>
            <a:off x="2209501" y="-4600"/>
            <a:ext cx="4724997" cy="5143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63"/>
          <p:cNvSpPr txBox="1">
            <a:spLocks noGrp="1"/>
          </p:cNvSpPr>
          <p:nvPr>
            <p:ph type="body" idx="2"/>
          </p:nvPr>
        </p:nvSpPr>
        <p:spPr>
          <a:xfrm>
            <a:off x="388450" y="1414475"/>
            <a:ext cx="5012100" cy="3317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In your Project Window, open the </a:t>
            </a:r>
            <a:r>
              <a:rPr lang="en" sz="1800" b="1"/>
              <a:t>Tileable Pack 01 </a:t>
            </a:r>
            <a:r>
              <a:rPr lang="en" sz="1800"/>
              <a:t>folder</a:t>
            </a:r>
            <a:endParaRPr sz="1800"/>
          </a:p>
          <a:p>
            <a:pPr marL="914400" lvl="1" indent="-342900" algn="l" rtl="0">
              <a:spcBef>
                <a:spcPts val="1600"/>
              </a:spcBef>
              <a:spcAft>
                <a:spcPts val="0"/>
              </a:spcAft>
              <a:buSzPts val="1800"/>
              <a:buChar char="○"/>
            </a:pPr>
            <a:r>
              <a:rPr lang="en" sz="1800"/>
              <a:t>Open the </a:t>
            </a:r>
            <a:r>
              <a:rPr lang="en" sz="1800" b="1"/>
              <a:t>Materials </a:t>
            </a:r>
            <a:r>
              <a:rPr lang="en" sz="1800"/>
              <a:t>folder</a:t>
            </a:r>
            <a:endParaRPr sz="1800"/>
          </a:p>
          <a:p>
            <a:pPr marL="914400" lvl="1" indent="-342900" algn="l" rtl="0">
              <a:spcBef>
                <a:spcPts val="1600"/>
              </a:spcBef>
              <a:spcAft>
                <a:spcPts val="0"/>
              </a:spcAft>
              <a:buSzPts val="1800"/>
              <a:buChar char="○"/>
            </a:pPr>
            <a:r>
              <a:rPr lang="en" sz="1800"/>
              <a:t>Select </a:t>
            </a:r>
            <a:r>
              <a:rPr lang="en" sz="1800" b="1"/>
              <a:t>Brick </a:t>
            </a:r>
            <a:r>
              <a:rPr lang="en" sz="1800"/>
              <a:t>and drag &amp; drop onto your cube in the scene view or hierarchy window</a:t>
            </a:r>
            <a:endParaRPr sz="1800"/>
          </a:p>
          <a:p>
            <a:pPr marL="457200" lvl="0" indent="-342900" algn="l" rtl="0">
              <a:spcBef>
                <a:spcPts val="1600"/>
              </a:spcBef>
              <a:spcAft>
                <a:spcPts val="1600"/>
              </a:spcAft>
              <a:buSzPts val="1800"/>
              <a:buChar char="●"/>
            </a:pPr>
            <a:r>
              <a:rPr lang="en" sz="1800"/>
              <a:t>Press </a:t>
            </a:r>
            <a:r>
              <a:rPr lang="en" sz="1800" b="1"/>
              <a:t>Play</a:t>
            </a:r>
            <a:r>
              <a:rPr lang="en" sz="1800"/>
              <a:t> to test</a:t>
            </a:r>
            <a:endParaRPr sz="1800"/>
          </a:p>
        </p:txBody>
      </p:sp>
      <p:sp>
        <p:nvSpPr>
          <p:cNvPr id="575" name="Google Shape;575;p63"/>
          <p:cNvSpPr txBox="1">
            <a:spLocks noGrp="1"/>
          </p:cNvSpPr>
          <p:nvPr>
            <p:ph type="title"/>
          </p:nvPr>
        </p:nvSpPr>
        <p:spPr>
          <a:xfrm>
            <a:off x="1151925" y="677650"/>
            <a:ext cx="6735600" cy="52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Asset Store</a:t>
            </a:r>
            <a:endParaRPr/>
          </a:p>
        </p:txBody>
      </p:sp>
      <p:pic>
        <p:nvPicPr>
          <p:cNvPr id="576" name="Google Shape;576;p63"/>
          <p:cNvPicPr preferRelativeResize="0"/>
          <p:nvPr/>
        </p:nvPicPr>
        <p:blipFill>
          <a:blip r:embed="rId3">
            <a:alphaModFix/>
          </a:blip>
          <a:stretch>
            <a:fillRect/>
          </a:stretch>
        </p:blipFill>
        <p:spPr>
          <a:xfrm>
            <a:off x="5544980" y="487625"/>
            <a:ext cx="3462245" cy="41682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pic>
        <p:nvPicPr>
          <p:cNvPr id="581" name="Google Shape;581;p64"/>
          <p:cNvPicPr preferRelativeResize="0"/>
          <p:nvPr/>
        </p:nvPicPr>
        <p:blipFill>
          <a:blip r:embed="rId3">
            <a:alphaModFix/>
          </a:blip>
          <a:stretch>
            <a:fillRect/>
          </a:stretch>
        </p:blipFill>
        <p:spPr>
          <a:xfrm>
            <a:off x="0" y="182398"/>
            <a:ext cx="9143998" cy="477870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65"/>
          <p:cNvSpPr txBox="1">
            <a:spLocks noGrp="1"/>
          </p:cNvSpPr>
          <p:nvPr>
            <p:ph type="title"/>
          </p:nvPr>
        </p:nvSpPr>
        <p:spPr>
          <a:xfrm>
            <a:off x="1151925" y="753850"/>
            <a:ext cx="4045200" cy="52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Build Settings</a:t>
            </a:r>
            <a:endParaRPr/>
          </a:p>
        </p:txBody>
      </p:sp>
      <p:sp>
        <p:nvSpPr>
          <p:cNvPr id="587" name="Google Shape;587;p65"/>
          <p:cNvSpPr txBox="1">
            <a:spLocks noGrp="1"/>
          </p:cNvSpPr>
          <p:nvPr>
            <p:ph type="body" idx="2"/>
          </p:nvPr>
        </p:nvSpPr>
        <p:spPr>
          <a:xfrm>
            <a:off x="388450" y="1643075"/>
            <a:ext cx="8559000" cy="33057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Nunito"/>
              <a:buChar char="●"/>
            </a:pPr>
            <a:r>
              <a:rPr lang="en" sz="1800"/>
              <a:t>File → Build Settings...</a:t>
            </a:r>
            <a:endParaRPr sz="1800"/>
          </a:p>
          <a:p>
            <a:pPr marL="457200" marR="0" lvl="0" indent="-342900" algn="l" rtl="0">
              <a:lnSpc>
                <a:spcPct val="115000"/>
              </a:lnSpc>
              <a:spcBef>
                <a:spcPts val="1600"/>
              </a:spcBef>
              <a:spcAft>
                <a:spcPts val="0"/>
              </a:spcAft>
              <a:buSzPts val="1800"/>
              <a:buChar char="●"/>
            </a:pPr>
            <a:r>
              <a:rPr lang="en" sz="1800"/>
              <a:t>Build And Run</a:t>
            </a:r>
            <a:endParaRPr sz="1800"/>
          </a:p>
          <a:p>
            <a:pPr marL="457200" marR="0" lvl="0" indent="-342900" algn="l" rtl="0">
              <a:lnSpc>
                <a:spcPct val="115000"/>
              </a:lnSpc>
              <a:spcBef>
                <a:spcPts val="1600"/>
              </a:spcBef>
              <a:spcAft>
                <a:spcPts val="0"/>
              </a:spcAft>
              <a:buSzPts val="1800"/>
              <a:buChar char="●"/>
            </a:pPr>
            <a:r>
              <a:rPr lang="en" sz="1800"/>
              <a:t>Create a new subfolder titled “App” </a:t>
            </a:r>
            <a:endParaRPr sz="1800"/>
          </a:p>
          <a:p>
            <a:pPr marL="457200" marR="0" lvl="0" indent="-342900" algn="l" rtl="0">
              <a:lnSpc>
                <a:spcPct val="115000"/>
              </a:lnSpc>
              <a:spcBef>
                <a:spcPts val="1600"/>
              </a:spcBef>
              <a:spcAft>
                <a:spcPts val="1600"/>
              </a:spcAft>
              <a:buSzPts val="1800"/>
              <a:buChar char="●"/>
            </a:pPr>
            <a:r>
              <a:rPr lang="en" sz="1800"/>
              <a:t>Name your project and select Save</a:t>
            </a:r>
            <a:endParaRPr sz="18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pic>
        <p:nvPicPr>
          <p:cNvPr id="592" name="Google Shape;592;p66"/>
          <p:cNvPicPr preferRelativeResize="0"/>
          <p:nvPr/>
        </p:nvPicPr>
        <p:blipFill>
          <a:blip r:embed="rId3">
            <a:alphaModFix/>
          </a:blip>
          <a:stretch>
            <a:fillRect/>
          </a:stretch>
        </p:blipFill>
        <p:spPr>
          <a:xfrm>
            <a:off x="1920273" y="0"/>
            <a:ext cx="5303453" cy="514349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74"/>
          <p:cNvSpPr txBox="1">
            <a:spLocks noGrp="1"/>
          </p:cNvSpPr>
          <p:nvPr>
            <p:ph type="ctrTitle"/>
          </p:nvPr>
        </p:nvSpPr>
        <p:spPr>
          <a:xfrm>
            <a:off x="577700" y="1635300"/>
            <a:ext cx="4011000" cy="187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a:t>Q &amp; A</a:t>
            </a:r>
            <a:endParaRPr sz="72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73"/>
          <p:cNvSpPr txBox="1">
            <a:spLocks noGrp="1"/>
          </p:cNvSpPr>
          <p:nvPr>
            <p:ph type="ctrTitle" idx="4294967295"/>
          </p:nvPr>
        </p:nvSpPr>
        <p:spPr>
          <a:xfrm>
            <a:off x="634650" y="1930525"/>
            <a:ext cx="7715400" cy="222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lt1"/>
                </a:solidFill>
              </a:rPr>
              <a:t>Link to Slides:</a:t>
            </a:r>
            <a:endParaRPr sz="3000" dirty="0">
              <a:solidFill>
                <a:schemeClr val="lt1"/>
              </a:solidFill>
            </a:endParaRPr>
          </a:p>
          <a:p>
            <a:pPr marL="0" lvl="0" indent="0" algn="l" rtl="0">
              <a:spcBef>
                <a:spcPts val="0"/>
              </a:spcBef>
              <a:spcAft>
                <a:spcPts val="0"/>
              </a:spcAft>
              <a:buNone/>
            </a:pPr>
            <a:r>
              <a:rPr lang="en" sz="8000" dirty="0">
                <a:solidFill>
                  <a:schemeClr val="lt1"/>
                </a:solidFill>
              </a:rPr>
              <a:t>goo.gl/o8e54h</a:t>
            </a:r>
            <a:endParaRPr sz="8000" dirty="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18"/>
          <p:cNvSpPr txBox="1">
            <a:spLocks noGrp="1"/>
          </p:cNvSpPr>
          <p:nvPr>
            <p:ph type="body" idx="2"/>
          </p:nvPr>
        </p:nvSpPr>
        <p:spPr>
          <a:xfrm>
            <a:off x="1029450" y="924400"/>
            <a:ext cx="7678200" cy="3954900"/>
          </a:xfrm>
          <a:prstGeom prst="rect">
            <a:avLst/>
          </a:prstGeom>
        </p:spPr>
        <p:txBody>
          <a:bodyPr spcFirstLastPara="1" wrap="square" lIns="91425" tIns="91425" rIns="91425" bIns="91425" anchor="t" anchorCtr="0">
            <a:noAutofit/>
          </a:bodyPr>
          <a:lstStyle/>
          <a:p>
            <a:pPr marL="457200" marR="0" lvl="0" indent="-381000" algn="l" rtl="0">
              <a:lnSpc>
                <a:spcPct val="100000"/>
              </a:lnSpc>
              <a:spcBef>
                <a:spcPts val="0"/>
              </a:spcBef>
              <a:spcAft>
                <a:spcPts val="0"/>
              </a:spcAft>
              <a:buClr>
                <a:srgbClr val="000000"/>
              </a:buClr>
              <a:buSzPts val="2400"/>
              <a:buChar char="●"/>
            </a:pPr>
            <a:r>
              <a:rPr lang="en" sz="2400" dirty="0">
                <a:solidFill>
                  <a:srgbClr val="000000"/>
                </a:solidFill>
              </a:rPr>
              <a:t>Creating a game object</a:t>
            </a:r>
            <a:endParaRPr sz="2400" dirty="0">
              <a:solidFill>
                <a:srgbClr val="000000"/>
              </a:solidFill>
            </a:endParaRPr>
          </a:p>
          <a:p>
            <a:pPr marL="914400" marR="0" lvl="1" indent="-381000" algn="l" rtl="0">
              <a:lnSpc>
                <a:spcPct val="100000"/>
              </a:lnSpc>
              <a:spcBef>
                <a:spcPts val="1600"/>
              </a:spcBef>
              <a:spcAft>
                <a:spcPts val="0"/>
              </a:spcAft>
              <a:buClr>
                <a:srgbClr val="000000"/>
              </a:buClr>
              <a:buSzPts val="2400"/>
              <a:buChar char="○"/>
            </a:pPr>
            <a:r>
              <a:rPr lang="en" sz="2400" dirty="0">
                <a:solidFill>
                  <a:srgbClr val="000000"/>
                </a:solidFill>
              </a:rPr>
              <a:t>Adding a script to an object</a:t>
            </a:r>
            <a:endParaRPr sz="2400" dirty="0">
              <a:solidFill>
                <a:srgbClr val="000000"/>
              </a:solidFill>
            </a:endParaRPr>
          </a:p>
          <a:p>
            <a:pPr marL="457200" marR="0" lvl="0" indent="-381000" algn="l" rtl="0">
              <a:lnSpc>
                <a:spcPct val="100000"/>
              </a:lnSpc>
              <a:spcBef>
                <a:spcPts val="1600"/>
              </a:spcBef>
              <a:spcAft>
                <a:spcPts val="0"/>
              </a:spcAft>
              <a:buClr>
                <a:srgbClr val="000000"/>
              </a:buClr>
              <a:buSzPts val="2400"/>
              <a:buChar char="●"/>
            </a:pPr>
            <a:r>
              <a:rPr lang="en" sz="2400" dirty="0">
                <a:solidFill>
                  <a:srgbClr val="000000"/>
                </a:solidFill>
              </a:rPr>
              <a:t>Play mode to test your app</a:t>
            </a:r>
            <a:endParaRPr sz="2400" dirty="0">
              <a:solidFill>
                <a:srgbClr val="000000"/>
              </a:solidFill>
            </a:endParaRPr>
          </a:p>
          <a:p>
            <a:pPr marL="457200" marR="0" lvl="0" indent="-381000" algn="l" rtl="0">
              <a:lnSpc>
                <a:spcPct val="100000"/>
              </a:lnSpc>
              <a:spcBef>
                <a:spcPts val="1600"/>
              </a:spcBef>
              <a:spcAft>
                <a:spcPts val="0"/>
              </a:spcAft>
              <a:buClr>
                <a:srgbClr val="000000"/>
              </a:buClr>
              <a:buSzPts val="2400"/>
              <a:buChar char="●"/>
            </a:pPr>
            <a:r>
              <a:rPr lang="en" sz="2400" dirty="0">
                <a:solidFill>
                  <a:srgbClr val="000000"/>
                </a:solidFill>
              </a:rPr>
              <a:t>How to download/import from the asset store</a:t>
            </a:r>
            <a:endParaRPr sz="2400" dirty="0">
              <a:solidFill>
                <a:srgbClr val="000000"/>
              </a:solidFill>
            </a:endParaRPr>
          </a:p>
          <a:p>
            <a:pPr marL="876300" lvl="1" indent="-342900">
              <a:lnSpc>
                <a:spcPct val="100000"/>
              </a:lnSpc>
              <a:buClr>
                <a:srgbClr val="000000"/>
              </a:buClr>
              <a:buSzPts val="2400"/>
            </a:pPr>
            <a:r>
              <a:rPr lang="en" sz="2400" dirty="0">
                <a:solidFill>
                  <a:srgbClr val="000000"/>
                </a:solidFill>
              </a:rPr>
              <a:t>Apply materials on a game object</a:t>
            </a:r>
          </a:p>
          <a:p>
            <a:pPr marL="419100" indent="-342900">
              <a:lnSpc>
                <a:spcPct val="150000"/>
              </a:lnSpc>
              <a:buClr>
                <a:srgbClr val="000000"/>
              </a:buClr>
              <a:buSzPts val="2400"/>
            </a:pPr>
            <a:r>
              <a:rPr lang="en" sz="2600" dirty="0">
                <a:solidFill>
                  <a:srgbClr val="000000"/>
                </a:solidFill>
              </a:rPr>
              <a:t>Terrain Engine</a:t>
            </a:r>
          </a:p>
        </p:txBody>
      </p:sp>
      <p:sp>
        <p:nvSpPr>
          <p:cNvPr id="311" name="Google Shape;311;p18"/>
          <p:cNvSpPr txBox="1">
            <a:spLocks noGrp="1"/>
          </p:cNvSpPr>
          <p:nvPr>
            <p:ph type="title"/>
          </p:nvPr>
        </p:nvSpPr>
        <p:spPr>
          <a:xfrm>
            <a:off x="2830500" y="397600"/>
            <a:ext cx="3483000" cy="52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a:t>Agenda cont...</a:t>
            </a:r>
            <a:endParaRPr sz="3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19"/>
          <p:cNvSpPr txBox="1">
            <a:spLocks noGrp="1"/>
          </p:cNvSpPr>
          <p:nvPr>
            <p:ph type="title"/>
          </p:nvPr>
        </p:nvSpPr>
        <p:spPr>
          <a:xfrm>
            <a:off x="3464400" y="357100"/>
            <a:ext cx="2215200" cy="52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a:t>Tutorials</a:t>
            </a:r>
            <a:endParaRPr sz="3600"/>
          </a:p>
        </p:txBody>
      </p:sp>
      <p:sp>
        <p:nvSpPr>
          <p:cNvPr id="317" name="Google Shape;317;p19"/>
          <p:cNvSpPr txBox="1">
            <a:spLocks noGrp="1"/>
          </p:cNvSpPr>
          <p:nvPr>
            <p:ph type="body" idx="2"/>
          </p:nvPr>
        </p:nvSpPr>
        <p:spPr>
          <a:xfrm>
            <a:off x="1171200" y="883900"/>
            <a:ext cx="7678200" cy="3834300"/>
          </a:xfrm>
          <a:prstGeom prst="rect">
            <a:avLst/>
          </a:prstGeom>
        </p:spPr>
        <p:txBody>
          <a:bodyPr spcFirstLastPara="1" wrap="square" lIns="91425" tIns="91425" rIns="91425" bIns="91425" anchor="t" anchorCtr="0">
            <a:noAutofit/>
          </a:bodyPr>
          <a:lstStyle/>
          <a:p>
            <a:pPr marL="457200" marR="0" lvl="0" indent="-381000" algn="l" rtl="0">
              <a:lnSpc>
                <a:spcPct val="100000"/>
              </a:lnSpc>
              <a:spcBef>
                <a:spcPts val="0"/>
              </a:spcBef>
              <a:spcAft>
                <a:spcPts val="0"/>
              </a:spcAft>
              <a:buSzPts val="2400"/>
              <a:buChar char="●"/>
            </a:pPr>
            <a:r>
              <a:rPr lang="en" sz="2400" b="1"/>
              <a:t>Unity</a:t>
            </a:r>
            <a:endParaRPr sz="2400" b="1"/>
          </a:p>
          <a:p>
            <a:pPr marL="914400" marR="0" lvl="1" indent="-381000" algn="l" rtl="0">
              <a:lnSpc>
                <a:spcPct val="115000"/>
              </a:lnSpc>
              <a:spcBef>
                <a:spcPts val="1600"/>
              </a:spcBef>
              <a:spcAft>
                <a:spcPts val="0"/>
              </a:spcAft>
              <a:buSzPts val="2400"/>
              <a:buChar char="○"/>
            </a:pPr>
            <a:r>
              <a:rPr lang="en" sz="2400">
                <a:uFill>
                  <a:noFill/>
                </a:uFill>
                <a:hlinkClick r:id="rId3"/>
              </a:rPr>
              <a:t>https://unity3d.com/learn/tutorials</a:t>
            </a:r>
            <a:endParaRPr sz="2400"/>
          </a:p>
          <a:p>
            <a:pPr marL="457200" lvl="0" indent="-381000" algn="l" rtl="0">
              <a:lnSpc>
                <a:spcPct val="100000"/>
              </a:lnSpc>
              <a:spcBef>
                <a:spcPts val="1600"/>
              </a:spcBef>
              <a:spcAft>
                <a:spcPts val="0"/>
              </a:spcAft>
              <a:buSzPts val="2400"/>
              <a:buChar char="●"/>
            </a:pPr>
            <a:r>
              <a:rPr lang="en" sz="2400" b="1"/>
              <a:t>Magic Leap</a:t>
            </a:r>
            <a:endParaRPr sz="2400" b="1"/>
          </a:p>
          <a:p>
            <a:pPr marL="914400" lvl="1" indent="-381000" algn="l" rtl="0">
              <a:lnSpc>
                <a:spcPct val="100000"/>
              </a:lnSpc>
              <a:spcBef>
                <a:spcPts val="1600"/>
              </a:spcBef>
              <a:spcAft>
                <a:spcPts val="0"/>
              </a:spcAft>
              <a:buSzPts val="2400"/>
              <a:buChar char="○"/>
            </a:pPr>
            <a:r>
              <a:rPr lang="en" sz="2400"/>
              <a:t>https://creator.magicleap.com/learn</a:t>
            </a:r>
            <a:endParaRPr sz="2400"/>
          </a:p>
          <a:p>
            <a:pPr marL="457200" lvl="0" indent="-381000" algn="l" rtl="0">
              <a:lnSpc>
                <a:spcPct val="100000"/>
              </a:lnSpc>
              <a:spcBef>
                <a:spcPts val="1600"/>
              </a:spcBef>
              <a:spcAft>
                <a:spcPts val="0"/>
              </a:spcAft>
              <a:buSzPts val="2400"/>
              <a:buChar char="●"/>
            </a:pPr>
            <a:r>
              <a:rPr lang="en" sz="2400" b="1"/>
              <a:t>Windows Mixed Reality and HoloLens</a:t>
            </a:r>
            <a:endParaRPr sz="2400" b="1"/>
          </a:p>
          <a:p>
            <a:pPr marL="914400" lvl="1" indent="-381000" algn="l" rtl="0">
              <a:spcBef>
                <a:spcPts val="1600"/>
              </a:spcBef>
              <a:spcAft>
                <a:spcPts val="1600"/>
              </a:spcAft>
              <a:buClr>
                <a:srgbClr val="000000"/>
              </a:buClr>
              <a:buSzPts val="2400"/>
              <a:buChar char="○"/>
            </a:pPr>
            <a:r>
              <a:rPr lang="en" sz="2400">
                <a:solidFill>
                  <a:srgbClr val="000000"/>
                </a:solidFill>
                <a:uFill>
                  <a:noFill/>
                </a:uFill>
                <a:hlinkClick r:id="rId4"/>
              </a:rPr>
              <a:t>https://developer.microsoft.com/en-us/windows/</a:t>
            </a:r>
            <a:br>
              <a:rPr lang="en">
                <a:uFill>
                  <a:noFill/>
                </a:uFill>
                <a:hlinkClick r:id="rId4"/>
              </a:rPr>
            </a:br>
            <a:r>
              <a:rPr lang="en" sz="2400">
                <a:solidFill>
                  <a:srgbClr val="000000"/>
                </a:solidFill>
                <a:uFill>
                  <a:noFill/>
                </a:uFill>
                <a:hlinkClick r:id="rId4"/>
              </a:rPr>
              <a:t>mixed-reality/academy</a:t>
            </a:r>
            <a:endParaRPr sz="240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22" name="Google Shape;322;p20"/>
          <p:cNvPicPr preferRelativeResize="0"/>
          <p:nvPr/>
        </p:nvPicPr>
        <p:blipFill>
          <a:blip r:embed="rId3">
            <a:alphaModFix/>
          </a:blip>
          <a:stretch>
            <a:fillRect/>
          </a:stretch>
        </p:blipFill>
        <p:spPr>
          <a:xfrm>
            <a:off x="49850" y="1562175"/>
            <a:ext cx="9044276" cy="2781150"/>
          </a:xfrm>
          <a:prstGeom prst="rect">
            <a:avLst/>
          </a:prstGeom>
          <a:noFill/>
          <a:ln>
            <a:noFill/>
          </a:ln>
        </p:spPr>
      </p:pic>
      <p:sp>
        <p:nvSpPr>
          <p:cNvPr id="323" name="Google Shape;323;p20"/>
          <p:cNvSpPr txBox="1">
            <a:spLocks noGrp="1"/>
          </p:cNvSpPr>
          <p:nvPr>
            <p:ph type="title"/>
          </p:nvPr>
        </p:nvSpPr>
        <p:spPr>
          <a:xfrm>
            <a:off x="1227600" y="712875"/>
            <a:ext cx="7030500" cy="5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VR/AR/MR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1"/>
          <p:cNvPicPr preferRelativeResize="0"/>
          <p:nvPr/>
        </p:nvPicPr>
        <p:blipFill>
          <a:blip r:embed="rId3">
            <a:alphaModFix/>
          </a:blip>
          <a:stretch>
            <a:fillRect/>
          </a:stretch>
        </p:blipFill>
        <p:spPr>
          <a:xfrm>
            <a:off x="0" y="0"/>
            <a:ext cx="9139013"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pic>
        <p:nvPicPr>
          <p:cNvPr id="333" name="Google Shape;333;p22" descr="mrsimu.PNG"/>
          <p:cNvPicPr preferRelativeResize="0"/>
          <p:nvPr/>
        </p:nvPicPr>
        <p:blipFill>
          <a:blip r:embed="rId3">
            <a:alphaModFix/>
          </a:blip>
          <a:stretch>
            <a:fillRect/>
          </a:stretch>
        </p:blipFill>
        <p:spPr>
          <a:xfrm>
            <a:off x="832500" y="1330400"/>
            <a:ext cx="7478999" cy="3736901"/>
          </a:xfrm>
          <a:prstGeom prst="rect">
            <a:avLst/>
          </a:prstGeom>
          <a:noFill/>
          <a:ln>
            <a:noFill/>
          </a:ln>
        </p:spPr>
      </p:pic>
      <p:sp>
        <p:nvSpPr>
          <p:cNvPr id="334" name="Google Shape;334;p22"/>
          <p:cNvSpPr txBox="1">
            <a:spLocks noGrp="1"/>
          </p:cNvSpPr>
          <p:nvPr>
            <p:ph type="title"/>
          </p:nvPr>
        </p:nvSpPr>
        <p:spPr>
          <a:xfrm>
            <a:off x="1151925" y="753850"/>
            <a:ext cx="7005000" cy="52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Mixed Reality Portal</a:t>
            </a:r>
            <a:endParaRPr/>
          </a:p>
        </p:txBody>
      </p:sp>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3418</Words>
  <Application>Microsoft Office PowerPoint</Application>
  <PresentationFormat>On-screen Show (16:9)</PresentationFormat>
  <Paragraphs>367</Paragraphs>
  <Slides>47</Slides>
  <Notes>47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Maven Pro</vt:lpstr>
      <vt:lpstr>Arial</vt:lpstr>
      <vt:lpstr>Courier New</vt:lpstr>
      <vt:lpstr>Noto Sans Symbols</vt:lpstr>
      <vt:lpstr>Nunito</vt:lpstr>
      <vt:lpstr>Trebuchet MS</vt:lpstr>
      <vt:lpstr>Times New Roman</vt:lpstr>
      <vt:lpstr>Momentum</vt:lpstr>
      <vt:lpstr>Intro to Unity  for MR development  on the  Magic Leap One</vt:lpstr>
      <vt:lpstr>The NEDD Tech Team</vt:lpstr>
      <vt:lpstr>Link to Slides: goo.gl/o8e54h</vt:lpstr>
      <vt:lpstr>Today’s Agenda</vt:lpstr>
      <vt:lpstr>Agenda cont...</vt:lpstr>
      <vt:lpstr>Tutorials</vt:lpstr>
      <vt:lpstr>What is VR/AR/MR</vt:lpstr>
      <vt:lpstr>PowerPoint Presentation</vt:lpstr>
      <vt:lpstr>Mixed Reality Portal</vt:lpstr>
      <vt:lpstr>PowerPoint Presentation</vt:lpstr>
      <vt:lpstr>ML Remote</vt:lpstr>
      <vt:lpstr>PowerPoint Presentation</vt:lpstr>
      <vt:lpstr>PowerPoint Presentation</vt:lpstr>
      <vt:lpstr>Load a Virtual Room</vt:lpstr>
      <vt:lpstr>PowerPoint Presentation</vt:lpstr>
      <vt:lpstr>PowerPoint Presentation</vt:lpstr>
      <vt:lpstr>PowerPoint Presentation</vt:lpstr>
      <vt:lpstr>PowerPoint Presentation</vt:lpstr>
      <vt:lpstr>Navigating in the Scene View</vt:lpstr>
      <vt:lpstr>PowerPoint Presentation</vt:lpstr>
      <vt:lpstr>Camera  Properties</vt:lpstr>
      <vt:lpstr>Don’t forget to save</vt:lpstr>
      <vt:lpstr>PowerPoint Presentation</vt:lpstr>
      <vt:lpstr>Build Settings for Magic Leap</vt:lpstr>
      <vt:lpstr>PowerPoint Presentation</vt:lpstr>
      <vt:lpstr>PowerPoint Presentation</vt:lpstr>
      <vt:lpstr>Player Settings</vt:lpstr>
      <vt:lpstr>PowerPoint Presentation</vt:lpstr>
      <vt:lpstr>PowerPoint Presentation</vt:lpstr>
      <vt:lpstr>PowerPoint Presentation</vt:lpstr>
      <vt:lpstr>MixedRealityToolkit</vt:lpstr>
      <vt:lpstr>MixedRealityToolkit</vt:lpstr>
      <vt:lpstr>Creating a Cube</vt:lpstr>
      <vt:lpstr>PowerPoint Presentation</vt:lpstr>
      <vt:lpstr>Deactivate and Reactivate Game Objects</vt:lpstr>
      <vt:lpstr>Create a Script</vt:lpstr>
      <vt:lpstr>PowerPoint Presentation</vt:lpstr>
      <vt:lpstr>PowerPoint Presentation</vt:lpstr>
      <vt:lpstr>Test your app</vt:lpstr>
      <vt:lpstr>Asset Store</vt:lpstr>
      <vt:lpstr>PowerPoint Presentation</vt:lpstr>
      <vt:lpstr>Asset Store</vt:lpstr>
      <vt:lpstr>PowerPoint Presentation</vt:lpstr>
      <vt:lpstr>Build Settings</vt:lpstr>
      <vt:lpstr>PowerPoint Presentation</vt:lpstr>
      <vt:lpstr>Q &amp; A</vt:lpstr>
      <vt:lpstr>Link to Slides: goo.gl/o8e54h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Unity  for MR development  on the  Magic Leap One</dc:title>
  <cp:lastModifiedBy>Natalie Perez</cp:lastModifiedBy>
  <cp:revision>2</cp:revision>
  <dcterms:modified xsi:type="dcterms:W3CDTF">2019-03-14T20:45:10Z</dcterms:modified>
</cp:coreProperties>
</file>